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0" r:id="rId3"/>
    <p:sldId id="291" r:id="rId4"/>
    <p:sldId id="289" r:id="rId5"/>
    <p:sldId id="263" r:id="rId6"/>
    <p:sldId id="265" r:id="rId7"/>
    <p:sldId id="294"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4" r:id="rId25"/>
    <p:sldId id="282" r:id="rId26"/>
    <p:sldId id="296" r:id="rId27"/>
    <p:sldId id="295" r:id="rId28"/>
    <p:sldId id="283" r:id="rId29"/>
    <p:sldId id="285" r:id="rId30"/>
    <p:sldId id="286" r:id="rId31"/>
    <p:sldId id="287" r:id="rId32"/>
    <p:sldId id="298" r:id="rId33"/>
    <p:sldId id="300" r:id="rId34"/>
    <p:sldId id="301" r:id="rId35"/>
    <p:sldId id="302" r:id="rId36"/>
    <p:sldId id="303" r:id="rId37"/>
    <p:sldId id="304" r:id="rId38"/>
    <p:sldId id="305" r:id="rId39"/>
    <p:sldId id="306" r:id="rId40"/>
    <p:sldId id="307" r:id="rId41"/>
    <p:sldId id="308" r:id="rId42"/>
    <p:sldId id="309" r:id="rId43"/>
    <p:sldId id="310" r:id="rId44"/>
    <p:sldId id="311" r:id="rId45"/>
    <p:sldId id="297" r:id="rId46"/>
    <p:sldId id="314"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486" y="-9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5DA1DB-AF83-434B-A18F-6540C9205578}" type="datetimeFigureOut">
              <a:rPr lang="en-US" smtClean="0"/>
              <a:t>8/2/2016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51E02E-DBA5-4F02-B18D-E422BB320E74}" type="slidenum">
              <a:rPr lang="en-US" smtClean="0"/>
              <a:t>‹#›</a:t>
            </a:fld>
            <a:endParaRPr lang="en-US"/>
          </a:p>
        </p:txBody>
      </p:sp>
    </p:spTree>
    <p:extLst>
      <p:ext uri="{BB962C8B-B14F-4D97-AF65-F5344CB8AC3E}">
        <p14:creationId xmlns:p14="http://schemas.microsoft.com/office/powerpoint/2010/main" val="2266301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5DA1DB-AF83-434B-A18F-6540C9205578}" type="datetimeFigureOut">
              <a:rPr lang="en-US" smtClean="0"/>
              <a:t>8/2/2016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51E02E-DBA5-4F02-B18D-E422BB320E74}" type="slidenum">
              <a:rPr lang="en-US" smtClean="0"/>
              <a:t>‹#›</a:t>
            </a:fld>
            <a:endParaRPr lang="en-US"/>
          </a:p>
        </p:txBody>
      </p:sp>
    </p:spTree>
    <p:extLst>
      <p:ext uri="{BB962C8B-B14F-4D97-AF65-F5344CB8AC3E}">
        <p14:creationId xmlns:p14="http://schemas.microsoft.com/office/powerpoint/2010/main" val="2766239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5DA1DB-AF83-434B-A18F-6540C9205578}" type="datetimeFigureOut">
              <a:rPr lang="en-US" smtClean="0"/>
              <a:t>8/2/2016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51E02E-DBA5-4F02-B18D-E422BB320E74}" type="slidenum">
              <a:rPr lang="en-US" smtClean="0"/>
              <a:t>‹#›</a:t>
            </a:fld>
            <a:endParaRPr lang="en-US"/>
          </a:p>
        </p:txBody>
      </p:sp>
    </p:spTree>
    <p:extLst>
      <p:ext uri="{BB962C8B-B14F-4D97-AF65-F5344CB8AC3E}">
        <p14:creationId xmlns:p14="http://schemas.microsoft.com/office/powerpoint/2010/main" val="969826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5DA1DB-AF83-434B-A18F-6540C9205578}" type="datetimeFigureOut">
              <a:rPr lang="en-US" smtClean="0"/>
              <a:t>8/2/2016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51E02E-DBA5-4F02-B18D-E422BB320E74}" type="slidenum">
              <a:rPr lang="en-US" smtClean="0"/>
              <a:t>‹#›</a:t>
            </a:fld>
            <a:endParaRPr lang="en-US"/>
          </a:p>
        </p:txBody>
      </p:sp>
    </p:spTree>
    <p:extLst>
      <p:ext uri="{BB962C8B-B14F-4D97-AF65-F5344CB8AC3E}">
        <p14:creationId xmlns:p14="http://schemas.microsoft.com/office/powerpoint/2010/main" val="3006111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5DA1DB-AF83-434B-A18F-6540C9205578}" type="datetimeFigureOut">
              <a:rPr lang="en-US" smtClean="0"/>
              <a:t>8/2/2016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51E02E-DBA5-4F02-B18D-E422BB320E74}" type="slidenum">
              <a:rPr lang="en-US" smtClean="0"/>
              <a:t>‹#›</a:t>
            </a:fld>
            <a:endParaRPr lang="en-US"/>
          </a:p>
        </p:txBody>
      </p:sp>
    </p:spTree>
    <p:extLst>
      <p:ext uri="{BB962C8B-B14F-4D97-AF65-F5344CB8AC3E}">
        <p14:creationId xmlns:p14="http://schemas.microsoft.com/office/powerpoint/2010/main" val="3545648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5DA1DB-AF83-434B-A18F-6540C9205578}" type="datetimeFigureOut">
              <a:rPr lang="en-US" smtClean="0"/>
              <a:t>8/2/2016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51E02E-DBA5-4F02-B18D-E422BB320E74}" type="slidenum">
              <a:rPr lang="en-US" smtClean="0"/>
              <a:t>‹#›</a:t>
            </a:fld>
            <a:endParaRPr lang="en-US"/>
          </a:p>
        </p:txBody>
      </p:sp>
    </p:spTree>
    <p:extLst>
      <p:ext uri="{BB962C8B-B14F-4D97-AF65-F5344CB8AC3E}">
        <p14:creationId xmlns:p14="http://schemas.microsoft.com/office/powerpoint/2010/main" val="2567033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5DA1DB-AF83-434B-A18F-6540C9205578}" type="datetimeFigureOut">
              <a:rPr lang="en-US" smtClean="0"/>
              <a:t>8/2/2016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51E02E-DBA5-4F02-B18D-E422BB320E74}" type="slidenum">
              <a:rPr lang="en-US" smtClean="0"/>
              <a:t>‹#›</a:t>
            </a:fld>
            <a:endParaRPr lang="en-US"/>
          </a:p>
        </p:txBody>
      </p:sp>
    </p:spTree>
    <p:extLst>
      <p:ext uri="{BB962C8B-B14F-4D97-AF65-F5344CB8AC3E}">
        <p14:creationId xmlns:p14="http://schemas.microsoft.com/office/powerpoint/2010/main" val="2489163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5DA1DB-AF83-434B-A18F-6540C9205578}" type="datetimeFigureOut">
              <a:rPr lang="en-US" smtClean="0"/>
              <a:t>8/2/2016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51E02E-DBA5-4F02-B18D-E422BB320E74}" type="slidenum">
              <a:rPr lang="en-US" smtClean="0"/>
              <a:t>‹#›</a:t>
            </a:fld>
            <a:endParaRPr lang="en-US"/>
          </a:p>
        </p:txBody>
      </p:sp>
    </p:spTree>
    <p:extLst>
      <p:ext uri="{BB962C8B-B14F-4D97-AF65-F5344CB8AC3E}">
        <p14:creationId xmlns:p14="http://schemas.microsoft.com/office/powerpoint/2010/main" val="2989703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5DA1DB-AF83-434B-A18F-6540C9205578}" type="datetimeFigureOut">
              <a:rPr lang="en-US" smtClean="0"/>
              <a:t>8/2/2016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51E02E-DBA5-4F02-B18D-E422BB320E74}" type="slidenum">
              <a:rPr lang="en-US" smtClean="0"/>
              <a:t>‹#›</a:t>
            </a:fld>
            <a:endParaRPr lang="en-US"/>
          </a:p>
        </p:txBody>
      </p:sp>
    </p:spTree>
    <p:extLst>
      <p:ext uri="{BB962C8B-B14F-4D97-AF65-F5344CB8AC3E}">
        <p14:creationId xmlns:p14="http://schemas.microsoft.com/office/powerpoint/2010/main" val="238029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5DA1DB-AF83-434B-A18F-6540C9205578}" type="datetimeFigureOut">
              <a:rPr lang="en-US" smtClean="0"/>
              <a:t>8/2/2016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51E02E-DBA5-4F02-B18D-E422BB320E74}" type="slidenum">
              <a:rPr lang="en-US" smtClean="0"/>
              <a:t>‹#›</a:t>
            </a:fld>
            <a:endParaRPr lang="en-US"/>
          </a:p>
        </p:txBody>
      </p:sp>
    </p:spTree>
    <p:extLst>
      <p:ext uri="{BB962C8B-B14F-4D97-AF65-F5344CB8AC3E}">
        <p14:creationId xmlns:p14="http://schemas.microsoft.com/office/powerpoint/2010/main" val="2407106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5DA1DB-AF83-434B-A18F-6540C9205578}" type="datetimeFigureOut">
              <a:rPr lang="en-US" smtClean="0"/>
              <a:t>8/2/2016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51E02E-DBA5-4F02-B18D-E422BB320E74}" type="slidenum">
              <a:rPr lang="en-US" smtClean="0"/>
              <a:t>‹#›</a:t>
            </a:fld>
            <a:endParaRPr lang="en-US"/>
          </a:p>
        </p:txBody>
      </p:sp>
    </p:spTree>
    <p:extLst>
      <p:ext uri="{BB962C8B-B14F-4D97-AF65-F5344CB8AC3E}">
        <p14:creationId xmlns:p14="http://schemas.microsoft.com/office/powerpoint/2010/main" val="2714267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5DA1DB-AF83-434B-A18F-6540C9205578}" type="datetimeFigureOut">
              <a:rPr lang="en-US" smtClean="0"/>
              <a:t>8/2/2016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51E02E-DBA5-4F02-B18D-E422BB320E74}" type="slidenum">
              <a:rPr lang="en-US" smtClean="0"/>
              <a:t>‹#›</a:t>
            </a:fld>
            <a:endParaRPr lang="en-US"/>
          </a:p>
        </p:txBody>
      </p:sp>
    </p:spTree>
    <p:extLst>
      <p:ext uri="{BB962C8B-B14F-4D97-AF65-F5344CB8AC3E}">
        <p14:creationId xmlns:p14="http://schemas.microsoft.com/office/powerpoint/2010/main" val="8693063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s://vimeo.com/114215060"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304800"/>
            <a:ext cx="8001000" cy="1200329"/>
          </a:xfrm>
          <a:prstGeom prst="rect">
            <a:avLst/>
          </a:prstGeom>
          <a:noFill/>
        </p:spPr>
        <p:txBody>
          <a:bodyPr wrap="square" rtlCol="0">
            <a:spAutoFit/>
          </a:bodyPr>
          <a:lstStyle/>
          <a:p>
            <a:pPr algn="ctr"/>
            <a:r>
              <a:rPr lang="en-US" sz="3600" dirty="0" smtClean="0">
                <a:solidFill>
                  <a:srgbClr val="FF0000"/>
                </a:solidFill>
              </a:rPr>
              <a:t>The Story Behind “Footprints in Stone: the Coming to Fruition of a Pipe Dream”</a:t>
            </a:r>
            <a:endParaRPr lang="en-US" sz="3600" dirty="0">
              <a:solidFill>
                <a:srgbClr val="FF0000"/>
              </a:solidFill>
            </a:endParaRPr>
          </a:p>
        </p:txBody>
      </p:sp>
      <p:sp>
        <p:nvSpPr>
          <p:cNvPr id="5" name="TextBox 4"/>
          <p:cNvSpPr txBox="1"/>
          <p:nvPr/>
        </p:nvSpPr>
        <p:spPr>
          <a:xfrm>
            <a:off x="1066800" y="5638800"/>
            <a:ext cx="6934200" cy="584775"/>
          </a:xfrm>
          <a:prstGeom prst="rect">
            <a:avLst/>
          </a:prstGeom>
          <a:noFill/>
        </p:spPr>
        <p:txBody>
          <a:bodyPr wrap="square" rtlCol="0">
            <a:spAutoFit/>
          </a:bodyPr>
          <a:lstStyle/>
          <a:p>
            <a:pPr algn="ctr"/>
            <a:r>
              <a:rPr lang="en-US" sz="3200" dirty="0" smtClean="0">
                <a:solidFill>
                  <a:schemeClr val="tx2"/>
                </a:solidFill>
              </a:rPr>
              <a:t>Ron </a:t>
            </a:r>
            <a:r>
              <a:rPr lang="en-US" sz="3200" dirty="0" err="1" smtClean="0">
                <a:solidFill>
                  <a:schemeClr val="tx2"/>
                </a:solidFill>
              </a:rPr>
              <a:t>Buta</a:t>
            </a:r>
            <a:r>
              <a:rPr lang="en-US" sz="3200" dirty="0" smtClean="0">
                <a:solidFill>
                  <a:schemeClr val="tx2"/>
                </a:solidFill>
              </a:rPr>
              <a:t> and David </a:t>
            </a:r>
            <a:r>
              <a:rPr lang="en-US" sz="3200" dirty="0" err="1" smtClean="0">
                <a:solidFill>
                  <a:schemeClr val="tx2"/>
                </a:solidFill>
              </a:rPr>
              <a:t>Kopaska</a:t>
            </a:r>
            <a:r>
              <a:rPr lang="en-US" sz="3200" dirty="0" smtClean="0">
                <a:solidFill>
                  <a:schemeClr val="tx2"/>
                </a:solidFill>
              </a:rPr>
              <a:t>-Merkel</a:t>
            </a:r>
            <a:endParaRPr lang="en-US" sz="3200" dirty="0">
              <a:solidFill>
                <a:schemeClr val="tx2"/>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5600" y="1670068"/>
            <a:ext cx="2975031" cy="3795729"/>
          </a:xfrm>
          <a:prstGeom prst="rect">
            <a:avLst/>
          </a:prstGeom>
        </p:spPr>
      </p:pic>
    </p:spTree>
    <p:extLst>
      <p:ext uri="{BB962C8B-B14F-4D97-AF65-F5344CB8AC3E}">
        <p14:creationId xmlns:p14="http://schemas.microsoft.com/office/powerpoint/2010/main" val="39196250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2220" y="1584841"/>
            <a:ext cx="8382000" cy="4739759"/>
          </a:xfrm>
          <a:prstGeom prst="rect">
            <a:avLst/>
          </a:prstGeom>
          <a:noFill/>
        </p:spPr>
        <p:txBody>
          <a:bodyPr wrap="square" rtlCol="0">
            <a:spAutoFit/>
          </a:bodyPr>
          <a:lstStyle/>
          <a:p>
            <a:r>
              <a:rPr lang="en-US" dirty="0" smtClean="0"/>
              <a:t>Interviewees:</a:t>
            </a:r>
          </a:p>
          <a:p>
            <a:endParaRPr lang="en-US" dirty="0"/>
          </a:p>
          <a:p>
            <a:r>
              <a:rPr lang="en-US" sz="1400" dirty="0" smtClean="0"/>
              <a:t>Missy </a:t>
            </a:r>
            <a:r>
              <a:rPr lang="en-US" sz="1400" dirty="0" err="1" smtClean="0"/>
              <a:t>Minkin</a:t>
            </a:r>
            <a:r>
              <a:rPr lang="en-US" sz="1400" dirty="0" smtClean="0"/>
              <a:t> – wife of Steve </a:t>
            </a:r>
            <a:r>
              <a:rPr lang="en-US" sz="1400" dirty="0" err="1" smtClean="0"/>
              <a:t>Minkin</a:t>
            </a:r>
            <a:endParaRPr lang="en-US" sz="1400" dirty="0" smtClean="0"/>
          </a:p>
          <a:p>
            <a:r>
              <a:rPr lang="en-US" sz="1400" dirty="0" smtClean="0"/>
              <a:t>Jerry MacDonald – discoverer of Permian tracks in New Mexico</a:t>
            </a:r>
          </a:p>
          <a:p>
            <a:r>
              <a:rPr lang="en-US" sz="1400" dirty="0" smtClean="0"/>
              <a:t>T. Prescott Atkinson – leader of the preservation effort</a:t>
            </a:r>
          </a:p>
          <a:p>
            <a:r>
              <a:rPr lang="en-US" sz="1400" dirty="0" smtClean="0"/>
              <a:t>Ashley Allen  - UCM site discoverer </a:t>
            </a:r>
          </a:p>
          <a:p>
            <a:r>
              <a:rPr lang="en-US" sz="1400" dirty="0" smtClean="0"/>
              <a:t>John Southard – local resident of the UCM</a:t>
            </a:r>
          </a:p>
          <a:p>
            <a:r>
              <a:rPr lang="en-US" sz="1400" dirty="0" smtClean="0"/>
              <a:t>Dolores Reid – former owner  of New Acton Coal Company</a:t>
            </a:r>
          </a:p>
          <a:p>
            <a:r>
              <a:rPr lang="en-US" sz="1400" dirty="0" smtClean="0"/>
              <a:t>Anthony J. (“Tony”) Martin – professional trace fossil specialist, Emory University</a:t>
            </a:r>
          </a:p>
          <a:p>
            <a:r>
              <a:rPr lang="en-US" sz="1400" dirty="0" smtClean="0"/>
              <a:t>Jim Griggs – director of State Lands Division, Department of Conservation and Natural Resources</a:t>
            </a:r>
          </a:p>
          <a:p>
            <a:r>
              <a:rPr lang="en-US" sz="1400" dirty="0" smtClean="0"/>
              <a:t>Spencer Lucas – Curator, New Mexico Museum of Natural History and Science</a:t>
            </a:r>
          </a:p>
          <a:p>
            <a:r>
              <a:rPr lang="en-US" sz="1400" dirty="0" smtClean="0"/>
              <a:t>David </a:t>
            </a:r>
            <a:r>
              <a:rPr lang="en-US" sz="1400" dirty="0" err="1" smtClean="0"/>
              <a:t>Dilcher</a:t>
            </a:r>
            <a:r>
              <a:rPr lang="en-US" sz="1400" dirty="0" smtClean="0"/>
              <a:t> – Professor, </a:t>
            </a:r>
            <a:r>
              <a:rPr lang="en-US" sz="1400" dirty="0" err="1"/>
              <a:t>P</a:t>
            </a:r>
            <a:r>
              <a:rPr lang="en-US" sz="1400" dirty="0" err="1" smtClean="0"/>
              <a:t>aleobotany</a:t>
            </a:r>
            <a:r>
              <a:rPr lang="en-US" sz="1400" dirty="0" smtClean="0"/>
              <a:t>, Florida State University and member, US National Academy of Sciences</a:t>
            </a:r>
          </a:p>
          <a:p>
            <a:r>
              <a:rPr lang="en-US" sz="1400" dirty="0" smtClean="0"/>
              <a:t>Jun </a:t>
            </a:r>
            <a:r>
              <a:rPr lang="en-US" sz="1400" dirty="0" err="1" smtClean="0"/>
              <a:t>Ebersole</a:t>
            </a:r>
            <a:r>
              <a:rPr lang="en-US" sz="1400" dirty="0" smtClean="0"/>
              <a:t> – curator of paleontology, </a:t>
            </a:r>
            <a:r>
              <a:rPr lang="en-US" sz="1400" dirty="0" err="1" smtClean="0"/>
              <a:t>McWane</a:t>
            </a:r>
            <a:r>
              <a:rPr lang="en-US" sz="1400" dirty="0" smtClean="0"/>
              <a:t> Science Center, Birmingham</a:t>
            </a:r>
          </a:p>
          <a:p>
            <a:r>
              <a:rPr lang="en-US" sz="1400" dirty="0" smtClean="0"/>
              <a:t>Kathy </a:t>
            </a:r>
            <a:r>
              <a:rPr lang="en-US" sz="1400" dirty="0" err="1" smtClean="0"/>
              <a:t>Twieg</a:t>
            </a:r>
            <a:r>
              <a:rPr lang="en-US" sz="1400" dirty="0" smtClean="0"/>
              <a:t> – president of Birmingham Paleontological Society (BPS) at time of UCM discoveries</a:t>
            </a:r>
          </a:p>
          <a:p>
            <a:r>
              <a:rPr lang="en-US" sz="1400" dirty="0" smtClean="0"/>
              <a:t>Jim </a:t>
            </a:r>
            <a:r>
              <a:rPr lang="en-US" sz="1400" dirty="0" err="1" smtClean="0"/>
              <a:t>Lacefield</a:t>
            </a:r>
            <a:r>
              <a:rPr lang="en-US" sz="1400" dirty="0" smtClean="0"/>
              <a:t> – author of “Lost Worlds in Alabama Rocks: A Guide to the State’s Ancient Life and Landscape”</a:t>
            </a:r>
          </a:p>
          <a:p>
            <a:r>
              <a:rPr lang="en-US" sz="1400" dirty="0" err="1" smtClean="0"/>
              <a:t>Nic</a:t>
            </a:r>
            <a:r>
              <a:rPr lang="en-US" sz="1400" dirty="0" smtClean="0"/>
              <a:t> Minter – University of Bristol, UK, trace fossil specialist and student</a:t>
            </a:r>
          </a:p>
          <a:p>
            <a:r>
              <a:rPr lang="en-US" sz="1400" dirty="0" err="1" smtClean="0"/>
              <a:t>Hartmut</a:t>
            </a:r>
            <a:r>
              <a:rPr lang="en-US" sz="1400" dirty="0" smtClean="0"/>
              <a:t> </a:t>
            </a:r>
            <a:r>
              <a:rPr lang="en-US" sz="1400" dirty="0" err="1" smtClean="0"/>
              <a:t>Haubold</a:t>
            </a:r>
            <a:r>
              <a:rPr lang="en-US" sz="1400" dirty="0" smtClean="0"/>
              <a:t> – Professor, Martin Luther </a:t>
            </a:r>
            <a:r>
              <a:rPr lang="en-US" sz="1400" dirty="0" err="1" smtClean="0"/>
              <a:t>Unversity</a:t>
            </a:r>
            <a:r>
              <a:rPr lang="en-US" sz="1400" dirty="0" smtClean="0"/>
              <a:t>, Halle-Wittenberg, Germany</a:t>
            </a:r>
          </a:p>
          <a:p>
            <a:r>
              <a:rPr lang="en-US" sz="1400" dirty="0" smtClean="0"/>
              <a:t>Jack </a:t>
            </a:r>
            <a:r>
              <a:rPr lang="en-US" sz="1400" dirty="0" err="1" smtClean="0"/>
              <a:t>Pashin</a:t>
            </a:r>
            <a:r>
              <a:rPr lang="en-US" sz="1400" dirty="0" smtClean="0"/>
              <a:t> – </a:t>
            </a:r>
            <a:r>
              <a:rPr lang="en-US" sz="1400" dirty="0" err="1" smtClean="0"/>
              <a:t>Sedimentologist</a:t>
            </a:r>
            <a:r>
              <a:rPr lang="en-US" sz="1400" dirty="0" smtClean="0"/>
              <a:t>, Geological Survey of Alabama </a:t>
            </a:r>
          </a:p>
          <a:p>
            <a:r>
              <a:rPr lang="en-US" sz="1400" dirty="0" smtClean="0"/>
              <a:t>Donny Williams – foreman, Kansas No. 2 surface coal mine</a:t>
            </a:r>
          </a:p>
          <a:p>
            <a:r>
              <a:rPr lang="en-US" sz="1400" dirty="0" smtClean="0"/>
              <a:t>W. F. Cobb III – grand son of W. F. Cobb, Sr., after whom “</a:t>
            </a:r>
            <a:r>
              <a:rPr lang="en-US" sz="1400" i="1" dirty="0" err="1" smtClean="0"/>
              <a:t>Cincosaurus</a:t>
            </a:r>
            <a:r>
              <a:rPr lang="en-US" sz="1400" i="1" dirty="0" smtClean="0"/>
              <a:t> </a:t>
            </a:r>
            <a:r>
              <a:rPr lang="en-US" sz="1400" i="1" dirty="0" err="1" smtClean="0"/>
              <a:t>cobbi</a:t>
            </a:r>
            <a:r>
              <a:rPr lang="en-US" sz="1400" dirty="0" smtClean="0"/>
              <a:t>” is named</a:t>
            </a:r>
          </a:p>
          <a:p>
            <a:r>
              <a:rPr lang="en-US" sz="1400" dirty="0" smtClean="0"/>
              <a:t>Vicki </a:t>
            </a:r>
            <a:r>
              <a:rPr lang="en-US" sz="1400" dirty="0" err="1" smtClean="0"/>
              <a:t>Lais</a:t>
            </a:r>
            <a:r>
              <a:rPr lang="en-US" sz="1400" dirty="0" smtClean="0"/>
              <a:t> –BPS member</a:t>
            </a:r>
          </a:p>
        </p:txBody>
      </p:sp>
      <p:sp>
        <p:nvSpPr>
          <p:cNvPr id="5" name="TextBox 4"/>
          <p:cNvSpPr txBox="1"/>
          <p:nvPr/>
        </p:nvSpPr>
        <p:spPr>
          <a:xfrm>
            <a:off x="381000" y="228600"/>
            <a:ext cx="8382000" cy="1200329"/>
          </a:xfrm>
          <a:prstGeom prst="rect">
            <a:avLst/>
          </a:prstGeom>
          <a:noFill/>
        </p:spPr>
        <p:txBody>
          <a:bodyPr wrap="square" rtlCol="0">
            <a:spAutoFit/>
          </a:bodyPr>
          <a:lstStyle/>
          <a:p>
            <a:r>
              <a:rPr lang="en-US" dirty="0" smtClean="0"/>
              <a:t>By </a:t>
            </a:r>
            <a:r>
              <a:rPr lang="en-US" dirty="0" smtClean="0">
                <a:solidFill>
                  <a:srgbClr val="FF0000"/>
                </a:solidFill>
              </a:rPr>
              <a:t>August 13, 2009</a:t>
            </a:r>
            <a:r>
              <a:rPr lang="en-US" dirty="0" smtClean="0"/>
              <a:t>, a plan was put in motion to start the project. We would begin with a series of interviews, some in-person, some by email, and many by recorded phone conversations. The book would be constructed around these interviews and the rough outline provided by Ron at the February 22, 2008 meeting at Prescott’s house.</a:t>
            </a:r>
            <a:endParaRPr lang="en-US" dirty="0"/>
          </a:p>
        </p:txBody>
      </p:sp>
    </p:spTree>
    <p:extLst>
      <p:ext uri="{BB962C8B-B14F-4D97-AF65-F5344CB8AC3E}">
        <p14:creationId xmlns:p14="http://schemas.microsoft.com/office/powerpoint/2010/main" val="32138829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304800"/>
            <a:ext cx="8153400" cy="6186309"/>
          </a:xfrm>
          <a:prstGeom prst="rect">
            <a:avLst/>
          </a:prstGeom>
          <a:noFill/>
        </p:spPr>
        <p:txBody>
          <a:bodyPr wrap="square" rtlCol="0">
            <a:spAutoFit/>
          </a:bodyPr>
          <a:lstStyle/>
          <a:p>
            <a:r>
              <a:rPr lang="en-US" dirty="0" smtClean="0">
                <a:solidFill>
                  <a:srgbClr val="FF0000"/>
                </a:solidFill>
              </a:rPr>
              <a:t>September 9, 2009</a:t>
            </a:r>
            <a:r>
              <a:rPr lang="en-US" dirty="0" smtClean="0"/>
              <a:t>: email from Ron to Ashley to announce the plan to the APS: “The tentative </a:t>
            </a:r>
            <a:r>
              <a:rPr lang="en-US" dirty="0"/>
              <a:t>title of the book will be </a:t>
            </a:r>
            <a:r>
              <a:rPr lang="en-US" dirty="0" smtClean="0"/>
              <a:t>‘Footprints </a:t>
            </a:r>
            <a:r>
              <a:rPr lang="en-US" dirty="0"/>
              <a:t>in </a:t>
            </a:r>
            <a:r>
              <a:rPr lang="en-US" dirty="0" smtClean="0"/>
              <a:t>Stone: Tracking </a:t>
            </a:r>
            <a:r>
              <a:rPr lang="en-US" dirty="0"/>
              <a:t>Alabama's Ancient Animals and </a:t>
            </a:r>
            <a:r>
              <a:rPr lang="en-US" dirty="0" smtClean="0"/>
              <a:t>Insects’….  </a:t>
            </a:r>
            <a:r>
              <a:rPr lang="en-US" dirty="0"/>
              <a:t>We hope to have </a:t>
            </a:r>
            <a:r>
              <a:rPr lang="en-US" dirty="0" smtClean="0"/>
              <a:t>the book </a:t>
            </a:r>
            <a:r>
              <a:rPr lang="en-US" dirty="0"/>
              <a:t>completed by </a:t>
            </a:r>
            <a:r>
              <a:rPr lang="en-US" dirty="0">
                <a:solidFill>
                  <a:srgbClr val="FF0000"/>
                </a:solidFill>
              </a:rPr>
              <a:t>March 2011</a:t>
            </a:r>
            <a:r>
              <a:rPr lang="en-US" dirty="0"/>
              <a:t>, so there's no time </a:t>
            </a:r>
            <a:r>
              <a:rPr lang="en-US" dirty="0" smtClean="0"/>
              <a:t>like the </a:t>
            </a:r>
            <a:r>
              <a:rPr lang="en-US" dirty="0"/>
              <a:t>present to get started on it</a:t>
            </a:r>
            <a:r>
              <a:rPr lang="en-US" dirty="0" smtClean="0"/>
              <a:t>.”</a:t>
            </a:r>
          </a:p>
          <a:p>
            <a:endParaRPr lang="en-US" dirty="0"/>
          </a:p>
          <a:p>
            <a:r>
              <a:rPr lang="en-US" dirty="0" smtClean="0">
                <a:solidFill>
                  <a:srgbClr val="FF0000"/>
                </a:solidFill>
              </a:rPr>
              <a:t>September 14, 2009</a:t>
            </a:r>
            <a:r>
              <a:rPr lang="en-US" dirty="0" smtClean="0"/>
              <a:t>: plan presented to APS</a:t>
            </a:r>
          </a:p>
          <a:p>
            <a:endParaRPr lang="en-US" dirty="0"/>
          </a:p>
          <a:p>
            <a:r>
              <a:rPr lang="en-US" dirty="0" smtClean="0">
                <a:solidFill>
                  <a:srgbClr val="FF0000"/>
                </a:solidFill>
              </a:rPr>
              <a:t>September 28, 2009-summer 2010</a:t>
            </a:r>
            <a:r>
              <a:rPr lang="en-US" dirty="0" smtClean="0"/>
              <a:t>: interviews carried out</a:t>
            </a:r>
          </a:p>
          <a:p>
            <a:endParaRPr lang="en-US" dirty="0"/>
          </a:p>
          <a:p>
            <a:r>
              <a:rPr lang="en-US" dirty="0" smtClean="0">
                <a:solidFill>
                  <a:srgbClr val="FF0000"/>
                </a:solidFill>
              </a:rPr>
              <a:t>September 29, 2011</a:t>
            </a:r>
            <a:r>
              <a:rPr lang="en-US" dirty="0" smtClean="0"/>
              <a:t>: first version submitted  to UA Press</a:t>
            </a:r>
          </a:p>
          <a:p>
            <a:endParaRPr lang="en-US" dirty="0"/>
          </a:p>
          <a:p>
            <a:r>
              <a:rPr lang="en-US" dirty="0" smtClean="0">
                <a:solidFill>
                  <a:srgbClr val="FF0000"/>
                </a:solidFill>
              </a:rPr>
              <a:t>October 5, 2011</a:t>
            </a:r>
            <a:r>
              <a:rPr lang="en-US" dirty="0" smtClean="0"/>
              <a:t>: APS approves of having Sue Blackshear make paintings of UCM animals</a:t>
            </a:r>
          </a:p>
          <a:p>
            <a:endParaRPr lang="en-US" dirty="0"/>
          </a:p>
          <a:p>
            <a:r>
              <a:rPr lang="en-US" dirty="0" smtClean="0">
                <a:solidFill>
                  <a:srgbClr val="FF0000"/>
                </a:solidFill>
              </a:rPr>
              <a:t>October 11, 2011</a:t>
            </a:r>
            <a:r>
              <a:rPr lang="en-US" dirty="0" smtClean="0"/>
              <a:t>: first version sent to reviewers by Beth</a:t>
            </a:r>
          </a:p>
          <a:p>
            <a:endParaRPr lang="en-US" dirty="0"/>
          </a:p>
          <a:p>
            <a:r>
              <a:rPr lang="en-US" dirty="0" smtClean="0">
                <a:solidFill>
                  <a:srgbClr val="FF0000"/>
                </a:solidFill>
              </a:rPr>
              <a:t>January 17, 2012</a:t>
            </a:r>
            <a:r>
              <a:rPr lang="en-US" dirty="0" smtClean="0"/>
              <a:t>: reviews of first version received; major revisions required</a:t>
            </a:r>
          </a:p>
          <a:p>
            <a:endParaRPr lang="en-US" dirty="0"/>
          </a:p>
          <a:p>
            <a:r>
              <a:rPr lang="en-US" dirty="0" smtClean="0">
                <a:solidFill>
                  <a:srgbClr val="FF0000"/>
                </a:solidFill>
              </a:rPr>
              <a:t>February 7, 2013</a:t>
            </a:r>
            <a:r>
              <a:rPr lang="en-US" dirty="0" smtClean="0"/>
              <a:t>: revised version, a major rewrite, submitted to UA Press</a:t>
            </a:r>
          </a:p>
          <a:p>
            <a:endParaRPr lang="en-US" dirty="0"/>
          </a:p>
          <a:p>
            <a:r>
              <a:rPr lang="en-US" dirty="0" smtClean="0">
                <a:solidFill>
                  <a:srgbClr val="FF0000"/>
                </a:solidFill>
              </a:rPr>
              <a:t>May 13, 2013</a:t>
            </a:r>
            <a:r>
              <a:rPr lang="en-US" dirty="0" smtClean="0"/>
              <a:t>: revised version accepted by UA Press!</a:t>
            </a:r>
            <a:r>
              <a:rPr lang="en-US" dirty="0"/>
              <a:t/>
            </a:r>
            <a:br>
              <a:rPr lang="en-US" dirty="0"/>
            </a:br>
            <a:endParaRPr lang="en-US" dirty="0"/>
          </a:p>
        </p:txBody>
      </p:sp>
    </p:spTree>
    <p:extLst>
      <p:ext uri="{BB962C8B-B14F-4D97-AF65-F5344CB8AC3E}">
        <p14:creationId xmlns:p14="http://schemas.microsoft.com/office/powerpoint/2010/main" val="21101287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81000"/>
            <a:ext cx="8382000" cy="5016759"/>
          </a:xfrm>
          <a:prstGeom prst="rect">
            <a:avLst/>
          </a:prstGeom>
          <a:noFill/>
        </p:spPr>
        <p:txBody>
          <a:bodyPr wrap="square" rtlCol="0">
            <a:spAutoFit/>
          </a:bodyPr>
          <a:lstStyle/>
          <a:p>
            <a:r>
              <a:rPr lang="en-US" sz="1600" dirty="0" smtClean="0">
                <a:solidFill>
                  <a:srgbClr val="FF0000"/>
                </a:solidFill>
              </a:rPr>
              <a:t>June 26, 2013</a:t>
            </a:r>
            <a:r>
              <a:rPr lang="en-US" sz="1600" dirty="0" smtClean="0"/>
              <a:t>: Ron learns of a UCM specimen at the ALMNH showing a small amphibian surface </a:t>
            </a:r>
            <a:r>
              <a:rPr lang="en-US" sz="1600" dirty="0" err="1" smtClean="0"/>
              <a:t>trackway</a:t>
            </a:r>
            <a:r>
              <a:rPr lang="en-US" sz="1600" dirty="0" smtClean="0"/>
              <a:t> next to a single large </a:t>
            </a:r>
            <a:r>
              <a:rPr lang="en-US" sz="1600" i="1" dirty="0" err="1" smtClean="0">
                <a:solidFill>
                  <a:srgbClr val="FF0000"/>
                </a:solidFill>
              </a:rPr>
              <a:t>Attenosaurus</a:t>
            </a:r>
            <a:r>
              <a:rPr lang="en-US" sz="1600" dirty="0" smtClean="0"/>
              <a:t> </a:t>
            </a:r>
            <a:r>
              <a:rPr lang="en-US" sz="1600" dirty="0" err="1" smtClean="0"/>
              <a:t>undertrack</a:t>
            </a:r>
            <a:r>
              <a:rPr lang="en-US" sz="1600" dirty="0" smtClean="0"/>
              <a:t>. Ron suggests that we use this for the book cover!</a:t>
            </a:r>
          </a:p>
          <a:p>
            <a:endParaRPr lang="en-US" sz="1600" dirty="0">
              <a:solidFill>
                <a:srgbClr val="FF0000"/>
              </a:solidFill>
            </a:endParaRPr>
          </a:p>
          <a:p>
            <a:r>
              <a:rPr lang="en-US" sz="1600" dirty="0" smtClean="0">
                <a:solidFill>
                  <a:srgbClr val="FF0000"/>
                </a:solidFill>
              </a:rPr>
              <a:t>July 15, 2013</a:t>
            </a:r>
            <a:r>
              <a:rPr lang="en-US" sz="1600" dirty="0" smtClean="0"/>
              <a:t>: contract signed</a:t>
            </a:r>
          </a:p>
          <a:p>
            <a:endParaRPr lang="en-US" sz="1600" dirty="0"/>
          </a:p>
          <a:p>
            <a:r>
              <a:rPr lang="en-US" sz="1600" dirty="0" smtClean="0">
                <a:solidFill>
                  <a:srgbClr val="FF0000"/>
                </a:solidFill>
              </a:rPr>
              <a:t>October 4, 2013</a:t>
            </a:r>
            <a:r>
              <a:rPr lang="en-US" sz="1600" dirty="0" smtClean="0"/>
              <a:t>: Ron asks about fundraising, but nothing definitive at that time</a:t>
            </a:r>
          </a:p>
          <a:p>
            <a:endParaRPr lang="en-US" sz="1600" dirty="0"/>
          </a:p>
          <a:p>
            <a:r>
              <a:rPr lang="en-US" sz="1600" dirty="0" smtClean="0">
                <a:solidFill>
                  <a:srgbClr val="FF0000"/>
                </a:solidFill>
              </a:rPr>
              <a:t>June 26, 2014</a:t>
            </a:r>
            <a:r>
              <a:rPr lang="en-US" sz="1600" dirty="0" smtClean="0"/>
              <a:t>: David asks about fundraising again; we learn again that no progress has been made, and nearly a year has passed since the contract was signed! We realize we (the authors) have to be pro-active about fundraising for our book.</a:t>
            </a:r>
          </a:p>
          <a:p>
            <a:endParaRPr lang="en-US" sz="1600" dirty="0"/>
          </a:p>
          <a:p>
            <a:r>
              <a:rPr lang="en-US" sz="1600" dirty="0" smtClean="0">
                <a:solidFill>
                  <a:srgbClr val="FF0000"/>
                </a:solidFill>
              </a:rPr>
              <a:t>June to July 15, 2014</a:t>
            </a:r>
            <a:r>
              <a:rPr lang="en-US" sz="1600" dirty="0" smtClean="0"/>
              <a:t>: Ron prepares two copies of a mockup of the book in latex format.</a:t>
            </a:r>
          </a:p>
          <a:p>
            <a:r>
              <a:rPr lang="en-US" sz="1600" dirty="0" smtClean="0"/>
              <a:t>The mockup becomes a critical part of our fundraising plan. We need something tangible to show people. </a:t>
            </a:r>
          </a:p>
          <a:p>
            <a:endParaRPr lang="en-US" sz="1600" dirty="0"/>
          </a:p>
          <a:p>
            <a:r>
              <a:rPr lang="en-US" sz="1600" dirty="0" smtClean="0">
                <a:solidFill>
                  <a:srgbClr val="FF0000"/>
                </a:solidFill>
              </a:rPr>
              <a:t>~August 1, 2014</a:t>
            </a:r>
            <a:r>
              <a:rPr lang="en-US" sz="1600" dirty="0" smtClean="0"/>
              <a:t>: Ron walks with the mockup to Smith Hall to renew his museum membership, and notices that </a:t>
            </a:r>
            <a:r>
              <a:rPr lang="en-US" sz="1600" dirty="0" smtClean="0">
                <a:solidFill>
                  <a:srgbClr val="FF0000"/>
                </a:solidFill>
              </a:rPr>
              <a:t>Randy </a:t>
            </a:r>
            <a:r>
              <a:rPr lang="en-US" sz="1600" dirty="0" err="1" smtClean="0">
                <a:solidFill>
                  <a:srgbClr val="FF0000"/>
                </a:solidFill>
              </a:rPr>
              <a:t>MeCready’s</a:t>
            </a:r>
            <a:r>
              <a:rPr lang="en-US" sz="1600" dirty="0" smtClean="0"/>
              <a:t> (retiring director, ALMNH) office door is open.  Ron talks to Randy about the need for the startup  funds. Randy is familiar with the book and was very sympathetic to our cause and said he would discuss it with his coworkers.</a:t>
            </a:r>
          </a:p>
        </p:txBody>
      </p:sp>
      <p:pic>
        <p:nvPicPr>
          <p:cNvPr id="2" name="Picture 1" descr="randy-mecready.jpg"/>
          <p:cNvPicPr>
            <a:picLocks noChangeAspect="1"/>
          </p:cNvPicPr>
          <p:nvPr/>
        </p:nvPicPr>
        <p:blipFill rotWithShape="1">
          <a:blip r:embed="rId2">
            <a:extLst>
              <a:ext uri="{28A0092B-C50C-407E-A947-70E740481C1C}">
                <a14:useLocalDpi xmlns:a14="http://schemas.microsoft.com/office/drawing/2010/main" val="0"/>
              </a:ext>
            </a:extLst>
          </a:blip>
          <a:srcRect l="38431" b="60471"/>
          <a:stretch/>
        </p:blipFill>
        <p:spPr>
          <a:xfrm>
            <a:off x="5486400" y="5105400"/>
            <a:ext cx="1563845" cy="1506052"/>
          </a:xfrm>
          <a:prstGeom prst="rect">
            <a:avLst/>
          </a:prstGeom>
        </p:spPr>
      </p:pic>
      <p:sp>
        <p:nvSpPr>
          <p:cNvPr id="3" name="TextBox 2"/>
          <p:cNvSpPr txBox="1"/>
          <p:nvPr/>
        </p:nvSpPr>
        <p:spPr>
          <a:xfrm>
            <a:off x="7239000" y="5410200"/>
            <a:ext cx="1676400" cy="338554"/>
          </a:xfrm>
          <a:prstGeom prst="rect">
            <a:avLst/>
          </a:prstGeom>
          <a:noFill/>
        </p:spPr>
        <p:txBody>
          <a:bodyPr wrap="square" rtlCol="0">
            <a:spAutoFit/>
          </a:bodyPr>
          <a:lstStyle/>
          <a:p>
            <a:r>
              <a:rPr lang="en-US" sz="1600" dirty="0" smtClean="0"/>
              <a:t>Randy </a:t>
            </a:r>
            <a:r>
              <a:rPr lang="en-US" sz="1600" dirty="0" err="1" smtClean="0"/>
              <a:t>MeCready</a:t>
            </a:r>
            <a:endParaRPr lang="en-US" sz="1600" dirty="0"/>
          </a:p>
        </p:txBody>
      </p:sp>
    </p:spTree>
    <p:extLst>
      <p:ext uri="{BB962C8B-B14F-4D97-AF65-F5344CB8AC3E}">
        <p14:creationId xmlns:p14="http://schemas.microsoft.com/office/powerpoint/2010/main" val="16473663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04800"/>
            <a:ext cx="8534400" cy="6494087"/>
          </a:xfrm>
          <a:prstGeom prst="rect">
            <a:avLst/>
          </a:prstGeom>
          <a:noFill/>
        </p:spPr>
        <p:txBody>
          <a:bodyPr wrap="square" rtlCol="0">
            <a:spAutoFit/>
          </a:bodyPr>
          <a:lstStyle/>
          <a:p>
            <a:r>
              <a:rPr lang="en-US" sz="1600" dirty="0">
                <a:solidFill>
                  <a:srgbClr val="FF0000"/>
                </a:solidFill>
              </a:rPr>
              <a:t>l</a:t>
            </a:r>
            <a:r>
              <a:rPr lang="en-US" sz="1600" dirty="0" smtClean="0">
                <a:solidFill>
                  <a:srgbClr val="FF0000"/>
                </a:solidFill>
              </a:rPr>
              <a:t>ate August, 2014</a:t>
            </a:r>
            <a:r>
              <a:rPr lang="en-US" sz="1600" dirty="0" smtClean="0"/>
              <a:t>: Billy Field, who teaches a film class at the U. of A., learns of our fundraising problems and offers to have his class prepare a “</a:t>
            </a:r>
            <a:r>
              <a:rPr lang="en-US" sz="1600" dirty="0" err="1" smtClean="0">
                <a:solidFill>
                  <a:srgbClr val="FF0000"/>
                </a:solidFill>
              </a:rPr>
              <a:t>kickstarter</a:t>
            </a:r>
            <a:r>
              <a:rPr lang="en-US" sz="1600" dirty="0" smtClean="0"/>
              <a:t>” film to raise funds.</a:t>
            </a:r>
          </a:p>
          <a:p>
            <a:endParaRPr lang="en-US" sz="1600" dirty="0"/>
          </a:p>
          <a:p>
            <a:r>
              <a:rPr lang="en-US" sz="1600" dirty="0" smtClean="0">
                <a:solidFill>
                  <a:srgbClr val="FF0000"/>
                </a:solidFill>
              </a:rPr>
              <a:t>August 26, 2014</a:t>
            </a:r>
            <a:r>
              <a:rPr lang="en-US" sz="1600" dirty="0" smtClean="0"/>
              <a:t>: David and Ron meet with Billy’s class, which has to choose among several projects. Four members of the class choose our project. </a:t>
            </a:r>
          </a:p>
          <a:p>
            <a:endParaRPr lang="en-US" sz="1600" dirty="0"/>
          </a:p>
          <a:p>
            <a:r>
              <a:rPr lang="en-US" sz="1600" dirty="0" smtClean="0">
                <a:solidFill>
                  <a:srgbClr val="FF0000"/>
                </a:solidFill>
              </a:rPr>
              <a:t>October 1, 2014</a:t>
            </a:r>
            <a:r>
              <a:rPr lang="en-US" sz="1600" dirty="0" smtClean="0"/>
              <a:t>: Bill </a:t>
            </a:r>
            <a:r>
              <a:rPr lang="en-US" sz="1600" dirty="0" err="1" smtClean="0"/>
              <a:t>Bomar</a:t>
            </a:r>
            <a:r>
              <a:rPr lang="en-US" sz="1600" dirty="0" smtClean="0"/>
              <a:t>, executive director of UA </a:t>
            </a:r>
            <a:r>
              <a:rPr lang="en-US" sz="1600" dirty="0" err="1" smtClean="0"/>
              <a:t>Muesums</a:t>
            </a:r>
            <a:r>
              <a:rPr lang="en-US" sz="1600" dirty="0" smtClean="0"/>
              <a:t>, informs us that the museum can contribute $5,000 to the start-up funds. This seed sets the stage for the rest of the funding coming through.</a:t>
            </a:r>
          </a:p>
          <a:p>
            <a:endParaRPr lang="en-US" sz="1600" dirty="0"/>
          </a:p>
          <a:p>
            <a:endParaRPr lang="en-US" sz="1600" dirty="0" smtClean="0"/>
          </a:p>
          <a:p>
            <a:endParaRPr lang="en-US" sz="1600" dirty="0"/>
          </a:p>
          <a:p>
            <a:endParaRPr lang="en-US" sz="1600" dirty="0" smtClean="0"/>
          </a:p>
          <a:p>
            <a:endParaRPr lang="en-US" sz="1600" dirty="0" smtClean="0"/>
          </a:p>
          <a:p>
            <a:endParaRPr lang="en-US" sz="1600" dirty="0"/>
          </a:p>
          <a:p>
            <a:r>
              <a:rPr lang="en-US" sz="1600" dirty="0" smtClean="0"/>
              <a:t>Billy Field decides the </a:t>
            </a:r>
            <a:r>
              <a:rPr lang="en-US" sz="1600" dirty="0" err="1" smtClean="0"/>
              <a:t>kickstarter</a:t>
            </a:r>
            <a:r>
              <a:rPr lang="en-US" sz="1600" dirty="0" smtClean="0"/>
              <a:t> film would seek $5,000 to make up the difference.</a:t>
            </a:r>
          </a:p>
          <a:p>
            <a:endParaRPr lang="en-US" sz="1600" dirty="0"/>
          </a:p>
          <a:p>
            <a:r>
              <a:rPr lang="en-US" sz="1600" dirty="0" smtClean="0">
                <a:solidFill>
                  <a:srgbClr val="FF0000"/>
                </a:solidFill>
              </a:rPr>
              <a:t>December 11, 2014</a:t>
            </a:r>
            <a:r>
              <a:rPr lang="en-US" sz="1600" dirty="0" smtClean="0"/>
              <a:t>: the </a:t>
            </a:r>
            <a:r>
              <a:rPr lang="en-US" sz="1600" dirty="0" err="1" smtClean="0"/>
              <a:t>kickstarter</a:t>
            </a:r>
            <a:r>
              <a:rPr lang="en-US" sz="1600" dirty="0" smtClean="0"/>
              <a:t>  film is ready: </a:t>
            </a:r>
            <a:r>
              <a:rPr lang="en-US" sz="1600" dirty="0" smtClean="0">
                <a:hlinkClick r:id="rId2"/>
              </a:rPr>
              <a:t>https://vimeo.com/114215060</a:t>
            </a:r>
            <a:endParaRPr lang="en-US" sz="1600" dirty="0" smtClean="0"/>
          </a:p>
          <a:p>
            <a:r>
              <a:rPr lang="en-US" sz="1600" dirty="0" smtClean="0"/>
              <a:t>By this time, however,  we had acquired $10,500 from several sources, including the ALMNH, </a:t>
            </a:r>
            <a:r>
              <a:rPr lang="en-US" sz="1600" dirty="0" err="1" smtClean="0"/>
              <a:t>McWane</a:t>
            </a:r>
            <a:r>
              <a:rPr lang="en-US" sz="1600" dirty="0" smtClean="0"/>
              <a:t> Center,  the Alabama Geological Society, and several private individuals. This was sufficient to set the project in motion.</a:t>
            </a:r>
          </a:p>
          <a:p>
            <a:endParaRPr lang="en-US" sz="1600" dirty="0"/>
          </a:p>
          <a:p>
            <a:r>
              <a:rPr lang="en-US" sz="1600" dirty="0" smtClean="0"/>
              <a:t>2015: much of the work during this time involved rights review, preparation and correction of the copy-edited manuscript,  and the preparation of an index.</a:t>
            </a:r>
          </a:p>
          <a:p>
            <a:endParaRPr lang="en-US" sz="1600" dirty="0"/>
          </a:p>
          <a:p>
            <a:r>
              <a:rPr lang="en-US" sz="1600" dirty="0" smtClean="0">
                <a:solidFill>
                  <a:srgbClr val="FF0000"/>
                </a:solidFill>
              </a:rPr>
              <a:t>June 15, 2016</a:t>
            </a:r>
            <a:r>
              <a:rPr lang="en-US" sz="1600" dirty="0" smtClean="0"/>
              <a:t>: first copies of the published book received. </a:t>
            </a:r>
            <a:endParaRPr lang="en-US" sz="1600" dirty="0"/>
          </a:p>
        </p:txBody>
      </p:sp>
      <p:pic>
        <p:nvPicPr>
          <p:cNvPr id="2" name="Picture 1" descr="bill-boma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2286000"/>
            <a:ext cx="1454658" cy="1752600"/>
          </a:xfrm>
          <a:prstGeom prst="rect">
            <a:avLst/>
          </a:prstGeom>
        </p:spPr>
      </p:pic>
      <p:sp>
        <p:nvSpPr>
          <p:cNvPr id="3" name="TextBox 2"/>
          <p:cNvSpPr txBox="1"/>
          <p:nvPr/>
        </p:nvSpPr>
        <p:spPr>
          <a:xfrm>
            <a:off x="4724400" y="2819400"/>
            <a:ext cx="1600200" cy="369332"/>
          </a:xfrm>
          <a:prstGeom prst="rect">
            <a:avLst/>
          </a:prstGeom>
          <a:noFill/>
        </p:spPr>
        <p:txBody>
          <a:bodyPr wrap="square" rtlCol="0">
            <a:spAutoFit/>
          </a:bodyPr>
          <a:lstStyle/>
          <a:p>
            <a:r>
              <a:rPr lang="en-US" dirty="0" smtClean="0"/>
              <a:t>Bill </a:t>
            </a:r>
            <a:r>
              <a:rPr lang="en-US" dirty="0" err="1" smtClean="0"/>
              <a:t>Bomar</a:t>
            </a:r>
            <a:endParaRPr lang="en-US" dirty="0"/>
          </a:p>
        </p:txBody>
      </p:sp>
    </p:spTree>
    <p:extLst>
      <p:ext uri="{BB962C8B-B14F-4D97-AF65-F5344CB8AC3E}">
        <p14:creationId xmlns:p14="http://schemas.microsoft.com/office/powerpoint/2010/main" val="16553416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762000" y="1143000"/>
            <a:ext cx="7772400" cy="1569660"/>
          </a:xfrm>
          <a:prstGeom prst="rect">
            <a:avLst/>
          </a:prstGeom>
          <a:noFill/>
        </p:spPr>
        <p:txBody>
          <a:bodyPr wrap="square" rtlCol="0">
            <a:spAutoFit/>
          </a:bodyPr>
          <a:lstStyle/>
          <a:p>
            <a:pPr algn="ctr"/>
            <a:r>
              <a:rPr lang="en-US" sz="4800" dirty="0" smtClean="0"/>
              <a:t>Other people involved in the project</a:t>
            </a:r>
            <a:endParaRPr lang="en-US" sz="4800" dirty="0"/>
          </a:p>
        </p:txBody>
      </p:sp>
    </p:spTree>
    <p:extLst>
      <p:ext uri="{BB962C8B-B14F-4D97-AF65-F5344CB8AC3E}">
        <p14:creationId xmlns:p14="http://schemas.microsoft.com/office/powerpoint/2010/main" val="7221122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1" y="521732"/>
            <a:ext cx="4568020" cy="507873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521732"/>
            <a:ext cx="3276600" cy="5078730"/>
          </a:xfrm>
          <a:prstGeom prst="rect">
            <a:avLst/>
          </a:prstGeom>
        </p:spPr>
      </p:pic>
      <p:sp>
        <p:nvSpPr>
          <p:cNvPr id="6" name="TextBox 5"/>
          <p:cNvSpPr txBox="1"/>
          <p:nvPr/>
        </p:nvSpPr>
        <p:spPr>
          <a:xfrm>
            <a:off x="353028" y="152400"/>
            <a:ext cx="8305800" cy="369332"/>
          </a:xfrm>
          <a:prstGeom prst="rect">
            <a:avLst/>
          </a:prstGeom>
          <a:noFill/>
        </p:spPr>
        <p:txBody>
          <a:bodyPr wrap="square" rtlCol="0">
            <a:spAutoFit/>
          </a:bodyPr>
          <a:lstStyle/>
          <a:p>
            <a:r>
              <a:rPr lang="en-US" dirty="0" smtClean="0"/>
              <a:t>                       Ashley Allen                                                               Charles Darwin  </a:t>
            </a:r>
            <a:endParaRPr lang="en-US" dirty="0"/>
          </a:p>
        </p:txBody>
      </p:sp>
      <p:sp>
        <p:nvSpPr>
          <p:cNvPr id="7" name="TextBox 6"/>
          <p:cNvSpPr txBox="1"/>
          <p:nvPr/>
        </p:nvSpPr>
        <p:spPr>
          <a:xfrm>
            <a:off x="5181600" y="5600462"/>
            <a:ext cx="3276600" cy="1200329"/>
          </a:xfrm>
          <a:prstGeom prst="rect">
            <a:avLst/>
          </a:prstGeom>
          <a:noFill/>
        </p:spPr>
        <p:txBody>
          <a:bodyPr wrap="square" rtlCol="0">
            <a:spAutoFit/>
          </a:bodyPr>
          <a:lstStyle/>
          <a:p>
            <a:r>
              <a:rPr lang="en-US" dirty="0" smtClean="0"/>
              <a:t>“It is not the strongest species that survive, nor the most intelligent, but the one most responsive  to change.”</a:t>
            </a:r>
            <a:endParaRPr lang="en-US" dirty="0"/>
          </a:p>
        </p:txBody>
      </p:sp>
      <p:sp>
        <p:nvSpPr>
          <p:cNvPr id="8" name="TextBox 7"/>
          <p:cNvSpPr txBox="1"/>
          <p:nvPr/>
        </p:nvSpPr>
        <p:spPr>
          <a:xfrm>
            <a:off x="152401" y="5715000"/>
            <a:ext cx="4568020" cy="369332"/>
          </a:xfrm>
          <a:prstGeom prst="rect">
            <a:avLst/>
          </a:prstGeom>
          <a:noFill/>
        </p:spPr>
        <p:txBody>
          <a:bodyPr wrap="square" rtlCol="0">
            <a:spAutoFit/>
          </a:bodyPr>
          <a:lstStyle/>
          <a:p>
            <a:pPr algn="ctr"/>
            <a:r>
              <a:rPr lang="en-US" dirty="0" smtClean="0"/>
              <a:t>Yahoo!</a:t>
            </a:r>
            <a:endParaRPr lang="en-US" dirty="0"/>
          </a:p>
        </p:txBody>
      </p:sp>
    </p:spTree>
    <p:extLst>
      <p:ext uri="{BB962C8B-B14F-4D97-AF65-F5344CB8AC3E}">
        <p14:creationId xmlns:p14="http://schemas.microsoft.com/office/powerpoint/2010/main" val="18371512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990600"/>
            <a:ext cx="3568440" cy="4762982"/>
          </a:xfrm>
          <a:prstGeom prst="rect">
            <a:avLst/>
          </a:prstGeom>
        </p:spPr>
      </p:pic>
      <p:sp>
        <p:nvSpPr>
          <p:cNvPr id="7" name="TextBox 6"/>
          <p:cNvSpPr txBox="1"/>
          <p:nvPr/>
        </p:nvSpPr>
        <p:spPr>
          <a:xfrm>
            <a:off x="457200" y="228600"/>
            <a:ext cx="8305800" cy="646331"/>
          </a:xfrm>
          <a:prstGeom prst="rect">
            <a:avLst/>
          </a:prstGeom>
          <a:noFill/>
        </p:spPr>
        <p:txBody>
          <a:bodyPr wrap="square" rtlCol="0">
            <a:spAutoFit/>
          </a:bodyPr>
          <a:lstStyle/>
          <a:p>
            <a:r>
              <a:rPr lang="en-US" dirty="0" smtClean="0">
                <a:solidFill>
                  <a:srgbClr val="FF0000"/>
                </a:solidFill>
              </a:rPr>
              <a:t>Dolores Reid</a:t>
            </a:r>
            <a:r>
              <a:rPr lang="en-US" dirty="0" smtClean="0"/>
              <a:t>, owner of New Acton Coal, the company that mined the Union Chapel Mine at the time of the BPS visits.</a:t>
            </a:r>
            <a:endParaRPr lang="en-US" dirty="0"/>
          </a:p>
        </p:txBody>
      </p:sp>
      <p:sp>
        <p:nvSpPr>
          <p:cNvPr id="8" name="TextBox 7"/>
          <p:cNvSpPr txBox="1"/>
          <p:nvPr/>
        </p:nvSpPr>
        <p:spPr>
          <a:xfrm>
            <a:off x="457200" y="5867400"/>
            <a:ext cx="8153400" cy="369332"/>
          </a:xfrm>
          <a:prstGeom prst="rect">
            <a:avLst/>
          </a:prstGeom>
          <a:noFill/>
        </p:spPr>
        <p:txBody>
          <a:bodyPr wrap="square" rtlCol="0">
            <a:spAutoFit/>
          </a:bodyPr>
          <a:lstStyle/>
          <a:p>
            <a:pPr algn="ctr"/>
            <a:r>
              <a:rPr lang="en-US" dirty="0" smtClean="0"/>
              <a:t>Without Mrs. Reid’s support, none of this would have been possible.</a:t>
            </a:r>
            <a:endParaRPr lang="en-US" dirty="0"/>
          </a:p>
        </p:txBody>
      </p:sp>
    </p:spTree>
    <p:extLst>
      <p:ext uri="{BB962C8B-B14F-4D97-AF65-F5344CB8AC3E}">
        <p14:creationId xmlns:p14="http://schemas.microsoft.com/office/powerpoint/2010/main" val="36428722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700" y="609600"/>
            <a:ext cx="6324600" cy="4970327"/>
          </a:xfrm>
          <a:prstGeom prst="rect">
            <a:avLst/>
          </a:prstGeom>
        </p:spPr>
      </p:pic>
      <p:sp>
        <p:nvSpPr>
          <p:cNvPr id="5" name="TextBox 4"/>
          <p:cNvSpPr txBox="1"/>
          <p:nvPr/>
        </p:nvSpPr>
        <p:spPr>
          <a:xfrm>
            <a:off x="381000" y="152400"/>
            <a:ext cx="8382000" cy="381000"/>
          </a:xfrm>
          <a:prstGeom prst="rect">
            <a:avLst/>
          </a:prstGeom>
          <a:noFill/>
        </p:spPr>
        <p:txBody>
          <a:bodyPr wrap="square" rtlCol="0">
            <a:spAutoFit/>
          </a:bodyPr>
          <a:lstStyle/>
          <a:p>
            <a:pPr algn="ctr"/>
            <a:r>
              <a:rPr lang="en-US" dirty="0" smtClean="0"/>
              <a:t>Steve and Missy </a:t>
            </a:r>
            <a:r>
              <a:rPr lang="en-US" dirty="0" err="1" smtClean="0"/>
              <a:t>Minkin</a:t>
            </a:r>
            <a:r>
              <a:rPr lang="en-US" dirty="0" smtClean="0"/>
              <a:t> 2001</a:t>
            </a:r>
            <a:endParaRPr lang="en-US" dirty="0"/>
          </a:p>
        </p:txBody>
      </p:sp>
      <p:sp>
        <p:nvSpPr>
          <p:cNvPr id="6" name="TextBox 5"/>
          <p:cNvSpPr txBox="1"/>
          <p:nvPr/>
        </p:nvSpPr>
        <p:spPr>
          <a:xfrm>
            <a:off x="381000" y="5791200"/>
            <a:ext cx="8382000" cy="646331"/>
          </a:xfrm>
          <a:prstGeom prst="rect">
            <a:avLst/>
          </a:prstGeom>
          <a:noFill/>
        </p:spPr>
        <p:txBody>
          <a:bodyPr wrap="square" rtlCol="0">
            <a:spAutoFit/>
          </a:bodyPr>
          <a:lstStyle/>
          <a:p>
            <a:r>
              <a:rPr lang="en-US" dirty="0" smtClean="0"/>
              <a:t>Without Steve’s insight and tenacity, there would be no </a:t>
            </a:r>
            <a:r>
              <a:rPr lang="en-US" dirty="0" err="1" smtClean="0"/>
              <a:t>trackway</a:t>
            </a:r>
            <a:r>
              <a:rPr lang="en-US" dirty="0"/>
              <a:t> </a:t>
            </a:r>
            <a:r>
              <a:rPr lang="en-US" dirty="0" smtClean="0"/>
              <a:t>database, no Union Chapel Monograph, and no “Footprints in Stone.”</a:t>
            </a:r>
            <a:endParaRPr lang="en-US" dirty="0"/>
          </a:p>
        </p:txBody>
      </p:sp>
    </p:spTree>
    <p:extLst>
      <p:ext uri="{BB962C8B-B14F-4D97-AF65-F5344CB8AC3E}">
        <p14:creationId xmlns:p14="http://schemas.microsoft.com/office/powerpoint/2010/main" val="2478533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493044" y="2387370"/>
            <a:ext cx="5714999" cy="3214687"/>
          </a:xfrm>
          <a:prstGeom prst="rect">
            <a:avLst/>
          </a:prstGeom>
        </p:spPr>
      </p:pic>
      <p:sp>
        <p:nvSpPr>
          <p:cNvPr id="5" name="TextBox 4"/>
          <p:cNvSpPr txBox="1"/>
          <p:nvPr/>
        </p:nvSpPr>
        <p:spPr>
          <a:xfrm>
            <a:off x="381000" y="152400"/>
            <a:ext cx="8305800" cy="923330"/>
          </a:xfrm>
          <a:prstGeom prst="rect">
            <a:avLst/>
          </a:prstGeom>
          <a:noFill/>
        </p:spPr>
        <p:txBody>
          <a:bodyPr wrap="square" rtlCol="0">
            <a:spAutoFit/>
          </a:bodyPr>
          <a:lstStyle/>
          <a:p>
            <a:r>
              <a:rPr lang="en-US" dirty="0" smtClean="0">
                <a:solidFill>
                  <a:srgbClr val="FF0000"/>
                </a:solidFill>
              </a:rPr>
              <a:t>Sue Blackshear</a:t>
            </a:r>
            <a:r>
              <a:rPr lang="en-US" dirty="0" smtClean="0"/>
              <a:t>, Tuscaloosa artist who made the mysterious animals that left the footprints more alive and interesting, and who also made the revised version of the manuscript more acceptable to the reviewers.</a:t>
            </a:r>
            <a:endParaRPr lang="en-US" dirty="0"/>
          </a:p>
        </p:txBody>
      </p:sp>
    </p:spTree>
    <p:extLst>
      <p:ext uri="{BB962C8B-B14F-4D97-AF65-F5344CB8AC3E}">
        <p14:creationId xmlns:p14="http://schemas.microsoft.com/office/powerpoint/2010/main" val="750054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1718" y="1371600"/>
            <a:ext cx="5419344" cy="3505200"/>
          </a:xfrm>
          <a:prstGeom prst="rect">
            <a:avLst/>
          </a:prstGeom>
        </p:spPr>
      </p:pic>
      <p:sp>
        <p:nvSpPr>
          <p:cNvPr id="5" name="TextBox 4"/>
          <p:cNvSpPr txBox="1"/>
          <p:nvPr/>
        </p:nvSpPr>
        <p:spPr>
          <a:xfrm>
            <a:off x="381000" y="228600"/>
            <a:ext cx="8382000" cy="923330"/>
          </a:xfrm>
          <a:prstGeom prst="rect">
            <a:avLst/>
          </a:prstGeom>
          <a:noFill/>
        </p:spPr>
        <p:txBody>
          <a:bodyPr wrap="square" rtlCol="0">
            <a:spAutoFit/>
          </a:bodyPr>
          <a:lstStyle/>
          <a:p>
            <a:r>
              <a:rPr lang="en-US" dirty="0" smtClean="0">
                <a:solidFill>
                  <a:srgbClr val="FF0000"/>
                </a:solidFill>
              </a:rPr>
              <a:t>Prof. Dr. </a:t>
            </a:r>
            <a:r>
              <a:rPr lang="en-US" dirty="0" err="1" smtClean="0">
                <a:solidFill>
                  <a:srgbClr val="FF0000"/>
                </a:solidFill>
              </a:rPr>
              <a:t>Hartmut</a:t>
            </a:r>
            <a:r>
              <a:rPr lang="en-US" dirty="0" smtClean="0">
                <a:solidFill>
                  <a:srgbClr val="FF0000"/>
                </a:solidFill>
              </a:rPr>
              <a:t> </a:t>
            </a:r>
            <a:r>
              <a:rPr lang="en-US" dirty="0" err="1" smtClean="0">
                <a:solidFill>
                  <a:srgbClr val="FF0000"/>
                </a:solidFill>
              </a:rPr>
              <a:t>Haubold</a:t>
            </a:r>
            <a:r>
              <a:rPr lang="en-US" dirty="0" smtClean="0"/>
              <a:t>, now retired professor of paleontology at Martin Luther University in Halle, Germany; first studied the vertebrate </a:t>
            </a:r>
            <a:r>
              <a:rPr lang="en-US" dirty="0" err="1" smtClean="0"/>
              <a:t>trackways</a:t>
            </a:r>
            <a:r>
              <a:rPr lang="en-US" dirty="0" smtClean="0"/>
              <a:t> from the UCM in detail and with a seriousness that was befitting of the material he was working with.</a:t>
            </a:r>
            <a:endParaRPr lang="en-US" dirty="0"/>
          </a:p>
        </p:txBody>
      </p:sp>
      <p:sp>
        <p:nvSpPr>
          <p:cNvPr id="6" name="TextBox 5"/>
          <p:cNvSpPr txBox="1"/>
          <p:nvPr/>
        </p:nvSpPr>
        <p:spPr>
          <a:xfrm>
            <a:off x="381000" y="5029200"/>
            <a:ext cx="8382000" cy="923330"/>
          </a:xfrm>
          <a:prstGeom prst="rect">
            <a:avLst/>
          </a:prstGeom>
          <a:noFill/>
        </p:spPr>
        <p:txBody>
          <a:bodyPr wrap="square" rtlCol="0">
            <a:spAutoFit/>
          </a:bodyPr>
          <a:lstStyle/>
          <a:p>
            <a:r>
              <a:rPr lang="en-US" dirty="0" smtClean="0"/>
              <a:t>He contributed perhaps the  most important papers in the UCM Monograph, and his contributions were the chief source for our discussions of vertebrate trace fossils in “Footprints in Stone.”</a:t>
            </a:r>
            <a:endParaRPr lang="en-US" dirty="0"/>
          </a:p>
        </p:txBody>
      </p:sp>
    </p:spTree>
    <p:extLst>
      <p:ext uri="{BB962C8B-B14F-4D97-AF65-F5344CB8AC3E}">
        <p14:creationId xmlns:p14="http://schemas.microsoft.com/office/powerpoint/2010/main" val="39311259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513" y="1295400"/>
            <a:ext cx="3523356" cy="4578574"/>
          </a:xfrm>
          <a:prstGeom prst="rect">
            <a:avLst/>
          </a:prstGeom>
        </p:spPr>
      </p:pic>
      <p:sp>
        <p:nvSpPr>
          <p:cNvPr id="5" name="TextBox 4"/>
          <p:cNvSpPr txBox="1"/>
          <p:nvPr/>
        </p:nvSpPr>
        <p:spPr>
          <a:xfrm>
            <a:off x="228600" y="228600"/>
            <a:ext cx="8686800" cy="923330"/>
          </a:xfrm>
          <a:prstGeom prst="rect">
            <a:avLst/>
          </a:prstGeom>
          <a:noFill/>
        </p:spPr>
        <p:txBody>
          <a:bodyPr wrap="square" rtlCol="0">
            <a:spAutoFit/>
          </a:bodyPr>
          <a:lstStyle/>
          <a:p>
            <a:r>
              <a:rPr lang="en-US" dirty="0" smtClean="0"/>
              <a:t>In July, 2005, the Alabama Paleontological Society (APS) published a monograph on the trace and plant fossils found at a Walker County surface coal mine, the former Union Chapel Mine.</a:t>
            </a:r>
            <a:endParaRPr lang="en-US" dirty="0"/>
          </a:p>
        </p:txBody>
      </p:sp>
      <p:sp>
        <p:nvSpPr>
          <p:cNvPr id="6" name="TextBox 5"/>
          <p:cNvSpPr txBox="1"/>
          <p:nvPr/>
        </p:nvSpPr>
        <p:spPr>
          <a:xfrm>
            <a:off x="3810000" y="1295400"/>
            <a:ext cx="5257800" cy="2954655"/>
          </a:xfrm>
          <a:prstGeom prst="rect">
            <a:avLst/>
          </a:prstGeom>
          <a:noFill/>
        </p:spPr>
        <p:txBody>
          <a:bodyPr wrap="square" rtlCol="0">
            <a:spAutoFit/>
          </a:bodyPr>
          <a:lstStyle/>
          <a:p>
            <a:r>
              <a:rPr lang="en-US" dirty="0" smtClean="0"/>
              <a:t>This book was prepared mainly for knowledgeable amateur fossil collectors and professional paleontologists, but not necessarily for the general public. However, one chapter has this title:</a:t>
            </a:r>
          </a:p>
          <a:p>
            <a:endParaRPr lang="en-US" dirty="0"/>
          </a:p>
          <a:p>
            <a:r>
              <a:rPr lang="en-US" sz="1600" dirty="0" smtClean="0">
                <a:solidFill>
                  <a:srgbClr val="FF0000"/>
                </a:solidFill>
              </a:rPr>
              <a:t>“SAVING </a:t>
            </a:r>
            <a:r>
              <a:rPr lang="en-US" sz="1600" dirty="0">
                <a:solidFill>
                  <a:srgbClr val="FF0000"/>
                </a:solidFill>
              </a:rPr>
              <a:t>THE UNION CHAPEL MINE: HOW A GROUP OF DETERMINED </a:t>
            </a:r>
            <a:r>
              <a:rPr lang="en-US" sz="1600" dirty="0" smtClean="0">
                <a:solidFill>
                  <a:srgbClr val="FF0000"/>
                </a:solidFill>
              </a:rPr>
              <a:t>AMATEURS TEAMED </a:t>
            </a:r>
            <a:r>
              <a:rPr lang="en-US" sz="1600" dirty="0">
                <a:solidFill>
                  <a:srgbClr val="FF0000"/>
                </a:solidFill>
              </a:rPr>
              <a:t>UP WITH PROFESSIONALS TO SAVE A WORLD-CLASS TRACKWAY SITE </a:t>
            </a:r>
            <a:r>
              <a:rPr lang="en-US" sz="1600" dirty="0" smtClean="0">
                <a:solidFill>
                  <a:srgbClr val="FF0000"/>
                </a:solidFill>
              </a:rPr>
              <a:t>IN ALABAMA”</a:t>
            </a:r>
            <a:endParaRPr lang="en-US" sz="1600" dirty="0">
              <a:solidFill>
                <a:srgbClr val="FF0000"/>
              </a:solidFill>
            </a:endParaRPr>
          </a:p>
          <a:p>
            <a:endParaRPr lang="en-US" sz="1600" dirty="0">
              <a:solidFill>
                <a:srgbClr val="FF0000"/>
              </a:solidFill>
            </a:endParaRPr>
          </a:p>
          <a:p>
            <a:r>
              <a:rPr lang="en-US" sz="1600" dirty="0">
                <a:solidFill>
                  <a:srgbClr val="0000FF"/>
                </a:solidFill>
              </a:rPr>
              <a:t>b</a:t>
            </a:r>
            <a:r>
              <a:rPr lang="en-US" sz="1600" dirty="0" smtClean="0">
                <a:solidFill>
                  <a:srgbClr val="0000FF"/>
                </a:solidFill>
              </a:rPr>
              <a:t>y T</a:t>
            </a:r>
            <a:r>
              <a:rPr lang="en-US" sz="1600" dirty="0">
                <a:solidFill>
                  <a:srgbClr val="0000FF"/>
                </a:solidFill>
              </a:rPr>
              <a:t>. PRESCOTT ATKINSON, RONALD J. BUTA, and DAVID C. </a:t>
            </a:r>
            <a:r>
              <a:rPr lang="en-US" sz="1600" dirty="0" smtClean="0">
                <a:solidFill>
                  <a:srgbClr val="0000FF"/>
                </a:solidFill>
              </a:rPr>
              <a:t>KOPASKA-MERKEL</a:t>
            </a:r>
            <a:endParaRPr lang="en-US" sz="1600" dirty="0">
              <a:solidFill>
                <a:srgbClr val="0000FF"/>
              </a:solidFill>
            </a:endParaRPr>
          </a:p>
        </p:txBody>
      </p:sp>
      <p:sp>
        <p:nvSpPr>
          <p:cNvPr id="7" name="TextBox 6"/>
          <p:cNvSpPr txBox="1"/>
          <p:nvPr/>
        </p:nvSpPr>
        <p:spPr>
          <a:xfrm>
            <a:off x="160513" y="5943600"/>
            <a:ext cx="3523356" cy="369332"/>
          </a:xfrm>
          <a:prstGeom prst="rect">
            <a:avLst/>
          </a:prstGeom>
          <a:noFill/>
        </p:spPr>
        <p:txBody>
          <a:bodyPr wrap="square" rtlCol="0">
            <a:spAutoFit/>
          </a:bodyPr>
          <a:lstStyle/>
          <a:p>
            <a:pPr algn="ctr"/>
            <a:r>
              <a:rPr lang="en-US" dirty="0" smtClean="0"/>
              <a:t>The “Blue Book”</a:t>
            </a:r>
            <a:endParaRPr lang="en-US" dirty="0"/>
          </a:p>
        </p:txBody>
      </p:sp>
    </p:spTree>
    <p:extLst>
      <p:ext uri="{BB962C8B-B14F-4D97-AF65-F5344CB8AC3E}">
        <p14:creationId xmlns:p14="http://schemas.microsoft.com/office/powerpoint/2010/main" val="25285226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1143000"/>
            <a:ext cx="6197600" cy="4648200"/>
          </a:xfrm>
          <a:prstGeom prst="rect">
            <a:avLst/>
          </a:prstGeom>
        </p:spPr>
      </p:pic>
      <p:sp>
        <p:nvSpPr>
          <p:cNvPr id="6" name="TextBox 5"/>
          <p:cNvSpPr txBox="1"/>
          <p:nvPr/>
        </p:nvSpPr>
        <p:spPr>
          <a:xfrm>
            <a:off x="304800" y="152400"/>
            <a:ext cx="8458200" cy="923330"/>
          </a:xfrm>
          <a:prstGeom prst="rect">
            <a:avLst/>
          </a:prstGeom>
          <a:noFill/>
        </p:spPr>
        <p:txBody>
          <a:bodyPr wrap="square" rtlCol="0">
            <a:spAutoFit/>
          </a:bodyPr>
          <a:lstStyle/>
          <a:p>
            <a:r>
              <a:rPr lang="en-US" dirty="0" smtClean="0">
                <a:solidFill>
                  <a:srgbClr val="FF0000"/>
                </a:solidFill>
              </a:rPr>
              <a:t>Jerry and Pearl MacDonald </a:t>
            </a:r>
            <a:r>
              <a:rPr lang="en-US" dirty="0" smtClean="0"/>
              <a:t>– In 1987 Jerry discovered spectacular Permian </a:t>
            </a:r>
            <a:r>
              <a:rPr lang="en-US" dirty="0" err="1" smtClean="0"/>
              <a:t>trackways</a:t>
            </a:r>
            <a:r>
              <a:rPr lang="en-US" dirty="0" smtClean="0"/>
              <a:t> in the </a:t>
            </a:r>
            <a:r>
              <a:rPr lang="en-US" dirty="0" err="1" smtClean="0"/>
              <a:t>Robledo</a:t>
            </a:r>
            <a:r>
              <a:rPr lang="en-US" dirty="0" smtClean="0"/>
              <a:t> Mountains of New Mexico. His story inspired our journey here in Alabama , and his support was crucial to the success of our efforts.</a:t>
            </a:r>
            <a:endParaRPr lang="en-US" dirty="0"/>
          </a:p>
        </p:txBody>
      </p:sp>
      <p:sp>
        <p:nvSpPr>
          <p:cNvPr id="7" name="TextBox 6"/>
          <p:cNvSpPr txBox="1"/>
          <p:nvPr/>
        </p:nvSpPr>
        <p:spPr>
          <a:xfrm>
            <a:off x="381000" y="6019800"/>
            <a:ext cx="8229600" cy="369332"/>
          </a:xfrm>
          <a:prstGeom prst="rect">
            <a:avLst/>
          </a:prstGeom>
          <a:noFill/>
        </p:spPr>
        <p:txBody>
          <a:bodyPr wrap="square" rtlCol="0">
            <a:spAutoFit/>
          </a:bodyPr>
          <a:lstStyle/>
          <a:p>
            <a:r>
              <a:rPr lang="en-US" dirty="0" smtClean="0"/>
              <a:t>Jerry’s work and support are an important part of “Footprints in Stone.”</a:t>
            </a:r>
            <a:endParaRPr lang="en-US" dirty="0"/>
          </a:p>
        </p:txBody>
      </p:sp>
    </p:spTree>
    <p:extLst>
      <p:ext uri="{BB962C8B-B14F-4D97-AF65-F5344CB8AC3E}">
        <p14:creationId xmlns:p14="http://schemas.microsoft.com/office/powerpoint/2010/main" val="16875361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8283" y="1295400"/>
            <a:ext cx="5510717" cy="4134612"/>
          </a:xfrm>
          <a:prstGeom prst="rect">
            <a:avLst/>
          </a:prstGeom>
        </p:spPr>
      </p:pic>
      <p:sp>
        <p:nvSpPr>
          <p:cNvPr id="12" name="TextBox 11"/>
          <p:cNvSpPr txBox="1"/>
          <p:nvPr/>
        </p:nvSpPr>
        <p:spPr>
          <a:xfrm>
            <a:off x="381000" y="381000"/>
            <a:ext cx="8305800" cy="646331"/>
          </a:xfrm>
          <a:prstGeom prst="rect">
            <a:avLst/>
          </a:prstGeom>
          <a:noFill/>
        </p:spPr>
        <p:txBody>
          <a:bodyPr wrap="square" rtlCol="0">
            <a:spAutoFit/>
          </a:bodyPr>
          <a:lstStyle/>
          <a:p>
            <a:r>
              <a:rPr lang="en-US" dirty="0" smtClean="0">
                <a:solidFill>
                  <a:srgbClr val="FF0000"/>
                </a:solidFill>
              </a:rPr>
              <a:t>Dr. T. Prescott Atkinson </a:t>
            </a:r>
            <a:r>
              <a:rPr lang="en-US" dirty="0" smtClean="0"/>
              <a:t>– talented collector whose perseverance had a great deal to do with the success of the preservation effort.</a:t>
            </a:r>
            <a:endParaRPr lang="en-US" dirty="0"/>
          </a:p>
        </p:txBody>
      </p:sp>
      <p:sp>
        <p:nvSpPr>
          <p:cNvPr id="13" name="TextBox 12"/>
          <p:cNvSpPr txBox="1"/>
          <p:nvPr/>
        </p:nvSpPr>
        <p:spPr>
          <a:xfrm>
            <a:off x="374248" y="5758638"/>
            <a:ext cx="8458200" cy="646331"/>
          </a:xfrm>
          <a:prstGeom prst="rect">
            <a:avLst/>
          </a:prstGeom>
          <a:noFill/>
        </p:spPr>
        <p:txBody>
          <a:bodyPr wrap="square" rtlCol="0">
            <a:spAutoFit/>
          </a:bodyPr>
          <a:lstStyle/>
          <a:p>
            <a:r>
              <a:rPr lang="en-US" dirty="0" smtClean="0"/>
              <a:t>Prescott took the lead on this important task , which is a significant part of the story told in “Footprints in Stone.”</a:t>
            </a:r>
            <a:endParaRPr lang="en-US" dirty="0"/>
          </a:p>
        </p:txBody>
      </p:sp>
    </p:spTree>
    <p:extLst>
      <p:ext uri="{BB962C8B-B14F-4D97-AF65-F5344CB8AC3E}">
        <p14:creationId xmlns:p14="http://schemas.microsoft.com/office/powerpoint/2010/main" val="3268394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4716" y="1148072"/>
            <a:ext cx="3007013" cy="4177310"/>
          </a:xfrm>
          <a:prstGeom prst="rect">
            <a:avLst/>
          </a:prstGeom>
        </p:spPr>
      </p:pic>
      <p:sp>
        <p:nvSpPr>
          <p:cNvPr id="5" name="TextBox 4"/>
          <p:cNvSpPr txBox="1"/>
          <p:nvPr/>
        </p:nvSpPr>
        <p:spPr>
          <a:xfrm>
            <a:off x="304800" y="228600"/>
            <a:ext cx="8305800" cy="923330"/>
          </a:xfrm>
          <a:prstGeom prst="rect">
            <a:avLst/>
          </a:prstGeom>
          <a:noFill/>
        </p:spPr>
        <p:txBody>
          <a:bodyPr wrap="square" rtlCol="0">
            <a:spAutoFit/>
          </a:bodyPr>
          <a:lstStyle/>
          <a:p>
            <a:r>
              <a:rPr lang="en-US" dirty="0" smtClean="0">
                <a:solidFill>
                  <a:srgbClr val="FF0000"/>
                </a:solidFill>
              </a:rPr>
              <a:t>Dr. Jack C. </a:t>
            </a:r>
            <a:r>
              <a:rPr lang="en-US" dirty="0" err="1" smtClean="0">
                <a:solidFill>
                  <a:srgbClr val="FF0000"/>
                </a:solidFill>
              </a:rPr>
              <a:t>Pashin</a:t>
            </a:r>
            <a:r>
              <a:rPr lang="en-US" dirty="0" smtClean="0"/>
              <a:t>, formerly of the Geological Survey of Alabama, now on the faculty of the Boone Pickens School of Geology, Oklahoma State University, was instrumental in determining what rock layers the Union Chapel fossils were coming from. </a:t>
            </a:r>
            <a:endParaRPr lang="en-US" dirty="0"/>
          </a:p>
        </p:txBody>
      </p:sp>
      <p:sp>
        <p:nvSpPr>
          <p:cNvPr id="6" name="TextBox 5"/>
          <p:cNvSpPr txBox="1"/>
          <p:nvPr/>
        </p:nvSpPr>
        <p:spPr>
          <a:xfrm>
            <a:off x="304800" y="5509324"/>
            <a:ext cx="8458200" cy="1200329"/>
          </a:xfrm>
          <a:prstGeom prst="rect">
            <a:avLst/>
          </a:prstGeom>
          <a:noFill/>
        </p:spPr>
        <p:txBody>
          <a:bodyPr wrap="square" rtlCol="0">
            <a:spAutoFit/>
          </a:bodyPr>
          <a:lstStyle/>
          <a:p>
            <a:r>
              <a:rPr lang="en-US" dirty="0" smtClean="0"/>
              <a:t>A professional </a:t>
            </a:r>
            <a:r>
              <a:rPr lang="en-US" dirty="0" err="1" smtClean="0"/>
              <a:t>sedimentologist</a:t>
            </a:r>
            <a:r>
              <a:rPr lang="en-US" dirty="0" smtClean="0"/>
              <a:t>, he also determined that tracks coming from the Carbon Hill area and the Union Chapel Mine (23 miles apart) were from the same stratigraphic interval, indicating a common age and the likelihood that a </a:t>
            </a:r>
            <a:r>
              <a:rPr lang="en-US" dirty="0" err="1" smtClean="0">
                <a:solidFill>
                  <a:srgbClr val="FF0000"/>
                </a:solidFill>
              </a:rPr>
              <a:t>megatracksite</a:t>
            </a:r>
            <a:r>
              <a:rPr lang="en-US" dirty="0" smtClean="0"/>
              <a:t> exists in Alabama.</a:t>
            </a:r>
            <a:endParaRPr lang="en-US" dirty="0"/>
          </a:p>
        </p:txBody>
      </p:sp>
    </p:spTree>
    <p:extLst>
      <p:ext uri="{BB962C8B-B14F-4D97-AF65-F5344CB8AC3E}">
        <p14:creationId xmlns:p14="http://schemas.microsoft.com/office/powerpoint/2010/main" val="10680290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1399572"/>
            <a:ext cx="4038600" cy="3695320"/>
          </a:xfrm>
          <a:prstGeom prst="rect">
            <a:avLst/>
          </a:prstGeom>
        </p:spPr>
      </p:pic>
      <p:sp>
        <p:nvSpPr>
          <p:cNvPr id="5" name="TextBox 4"/>
          <p:cNvSpPr txBox="1"/>
          <p:nvPr/>
        </p:nvSpPr>
        <p:spPr>
          <a:xfrm>
            <a:off x="228600" y="228600"/>
            <a:ext cx="8610600" cy="923330"/>
          </a:xfrm>
          <a:prstGeom prst="rect">
            <a:avLst/>
          </a:prstGeom>
          <a:noFill/>
        </p:spPr>
        <p:txBody>
          <a:bodyPr wrap="square" rtlCol="0">
            <a:spAutoFit/>
          </a:bodyPr>
          <a:lstStyle/>
          <a:p>
            <a:r>
              <a:rPr lang="en-US" dirty="0" smtClean="0">
                <a:solidFill>
                  <a:srgbClr val="FF0000"/>
                </a:solidFill>
              </a:rPr>
              <a:t>Dr. David L. </a:t>
            </a:r>
            <a:r>
              <a:rPr lang="en-US" dirty="0" err="1" smtClean="0">
                <a:solidFill>
                  <a:srgbClr val="FF0000"/>
                </a:solidFill>
              </a:rPr>
              <a:t>Dilcher</a:t>
            </a:r>
            <a:r>
              <a:rPr lang="en-US" dirty="0" smtClean="0"/>
              <a:t>, formerly graduate research professor at the Florida Museum of Natural History, now at Indiana University, was instrumental in interpreting the plant fossils found at the Union Chapel Mine.</a:t>
            </a:r>
            <a:endParaRPr lang="en-US" dirty="0"/>
          </a:p>
        </p:txBody>
      </p:sp>
      <p:sp>
        <p:nvSpPr>
          <p:cNvPr id="7" name="TextBox 6"/>
          <p:cNvSpPr txBox="1"/>
          <p:nvPr/>
        </p:nvSpPr>
        <p:spPr>
          <a:xfrm>
            <a:off x="228600" y="5410200"/>
            <a:ext cx="8763000" cy="646331"/>
          </a:xfrm>
          <a:prstGeom prst="rect">
            <a:avLst/>
          </a:prstGeom>
          <a:noFill/>
        </p:spPr>
        <p:txBody>
          <a:bodyPr wrap="square" rtlCol="0">
            <a:spAutoFit/>
          </a:bodyPr>
          <a:lstStyle/>
          <a:p>
            <a:r>
              <a:rPr lang="en-US" dirty="0" smtClean="0"/>
              <a:t>“Footprints in Stone” has a chapter on UCM plant fossils based on Professor </a:t>
            </a:r>
            <a:r>
              <a:rPr lang="en-US" dirty="0" err="1" smtClean="0"/>
              <a:t>Dilcher’s</a:t>
            </a:r>
            <a:r>
              <a:rPr lang="en-US" dirty="0" smtClean="0"/>
              <a:t> work, but this cannot replace the exquisite chapters he wrote for the UCM monograph.</a:t>
            </a:r>
            <a:endParaRPr lang="en-US" dirty="0"/>
          </a:p>
        </p:txBody>
      </p:sp>
    </p:spTree>
    <p:extLst>
      <p:ext uri="{BB962C8B-B14F-4D97-AF65-F5344CB8AC3E}">
        <p14:creationId xmlns:p14="http://schemas.microsoft.com/office/powerpoint/2010/main" val="17828115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600200"/>
            <a:ext cx="3962400" cy="4754880"/>
          </a:xfrm>
          <a:prstGeom prst="rect">
            <a:avLst/>
          </a:prstGeom>
        </p:spPr>
      </p:pic>
      <p:sp>
        <p:nvSpPr>
          <p:cNvPr id="5" name="TextBox 4"/>
          <p:cNvSpPr txBox="1"/>
          <p:nvPr/>
        </p:nvSpPr>
        <p:spPr>
          <a:xfrm>
            <a:off x="381000" y="381000"/>
            <a:ext cx="8382000" cy="1200329"/>
          </a:xfrm>
          <a:prstGeom prst="rect">
            <a:avLst/>
          </a:prstGeom>
          <a:noFill/>
        </p:spPr>
        <p:txBody>
          <a:bodyPr wrap="square" rtlCol="0">
            <a:spAutoFit/>
          </a:bodyPr>
          <a:lstStyle/>
          <a:p>
            <a:r>
              <a:rPr lang="en-US" dirty="0" smtClean="0">
                <a:solidFill>
                  <a:srgbClr val="FF0000"/>
                </a:solidFill>
              </a:rPr>
              <a:t>Professor Jennifer A. Clack</a:t>
            </a:r>
            <a:r>
              <a:rPr lang="en-US" dirty="0" smtClean="0"/>
              <a:t>, Emeritus </a:t>
            </a:r>
            <a:r>
              <a:rPr lang="en-US" dirty="0"/>
              <a:t>P</a:t>
            </a:r>
            <a:r>
              <a:rPr lang="en-US" dirty="0" smtClean="0"/>
              <a:t>rofessor of Vertebrate </a:t>
            </a:r>
            <a:r>
              <a:rPr lang="en-US" dirty="0"/>
              <a:t>P</a:t>
            </a:r>
            <a:r>
              <a:rPr lang="en-US" dirty="0" smtClean="0"/>
              <a:t>aleontology, Department of Zoology, University  of Cambridge, UK. Author of the excellent book “Gaining Ground: the Origin and Evolution of </a:t>
            </a:r>
            <a:r>
              <a:rPr lang="en-US" dirty="0" err="1" smtClean="0"/>
              <a:t>Tetrapods</a:t>
            </a:r>
            <a:r>
              <a:rPr lang="en-US" dirty="0" smtClean="0"/>
              <a:t>” (2</a:t>
            </a:r>
            <a:r>
              <a:rPr lang="en-US" baseline="30000" dirty="0" smtClean="0"/>
              <a:t>nd</a:t>
            </a:r>
            <a:r>
              <a:rPr lang="en-US" dirty="0" smtClean="0"/>
              <a:t>  ed., 2012), Professor Clack allowed us to use several illustrations from her book in Chapter 4 of “Footprints in Stone.”</a:t>
            </a:r>
            <a:endParaRPr lang="en-US" dirty="0"/>
          </a:p>
        </p:txBody>
      </p:sp>
      <p:sp>
        <p:nvSpPr>
          <p:cNvPr id="2" name="TextBox 1"/>
          <p:cNvSpPr txBox="1"/>
          <p:nvPr/>
        </p:nvSpPr>
        <p:spPr>
          <a:xfrm>
            <a:off x="5257800" y="1905000"/>
            <a:ext cx="3429000" cy="923330"/>
          </a:xfrm>
          <a:prstGeom prst="rect">
            <a:avLst/>
          </a:prstGeom>
          <a:noFill/>
        </p:spPr>
        <p:txBody>
          <a:bodyPr wrap="square" rtlCol="0">
            <a:spAutoFit/>
          </a:bodyPr>
          <a:lstStyle/>
          <a:p>
            <a:r>
              <a:rPr lang="en-US" dirty="0" smtClean="0"/>
              <a:t>The artwork in Prof. Clack’s book also inspired the life-paintings made by Sue Blackshear.</a:t>
            </a:r>
            <a:endParaRPr lang="en-US" dirty="0"/>
          </a:p>
        </p:txBody>
      </p:sp>
    </p:spTree>
    <p:extLst>
      <p:ext uri="{BB962C8B-B14F-4D97-AF65-F5344CB8AC3E}">
        <p14:creationId xmlns:p14="http://schemas.microsoft.com/office/powerpoint/2010/main" val="27570016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0" y="1066800"/>
            <a:ext cx="5595257" cy="4196443"/>
          </a:xfrm>
          <a:prstGeom prst="rect">
            <a:avLst/>
          </a:prstGeom>
        </p:spPr>
      </p:pic>
      <p:sp>
        <p:nvSpPr>
          <p:cNvPr id="5" name="TextBox 4"/>
          <p:cNvSpPr txBox="1"/>
          <p:nvPr/>
        </p:nvSpPr>
        <p:spPr>
          <a:xfrm>
            <a:off x="304800" y="228600"/>
            <a:ext cx="8458200" cy="646331"/>
          </a:xfrm>
          <a:prstGeom prst="rect">
            <a:avLst/>
          </a:prstGeom>
          <a:noFill/>
        </p:spPr>
        <p:txBody>
          <a:bodyPr wrap="square" rtlCol="0">
            <a:spAutoFit/>
          </a:bodyPr>
          <a:lstStyle/>
          <a:p>
            <a:r>
              <a:rPr lang="en-US" dirty="0" smtClean="0">
                <a:solidFill>
                  <a:srgbClr val="FF0000"/>
                </a:solidFill>
              </a:rPr>
              <a:t>Mr. John L. Southard</a:t>
            </a:r>
            <a:r>
              <a:rPr lang="en-US" dirty="0" smtClean="0"/>
              <a:t>, local resident of the Union Chapel Mine who has lived his whole life in Union Chapel. In 2011, Mr. Southard took Ron on a historical tour of the area.</a:t>
            </a:r>
            <a:endParaRPr lang="en-US" dirty="0"/>
          </a:p>
        </p:txBody>
      </p:sp>
      <p:sp>
        <p:nvSpPr>
          <p:cNvPr id="6" name="TextBox 5"/>
          <p:cNvSpPr txBox="1"/>
          <p:nvPr/>
        </p:nvSpPr>
        <p:spPr>
          <a:xfrm>
            <a:off x="304800" y="5410200"/>
            <a:ext cx="8229600" cy="923330"/>
          </a:xfrm>
          <a:prstGeom prst="rect">
            <a:avLst/>
          </a:prstGeom>
          <a:noFill/>
        </p:spPr>
        <p:txBody>
          <a:bodyPr wrap="square" rtlCol="0">
            <a:spAutoFit/>
          </a:bodyPr>
          <a:lstStyle/>
          <a:p>
            <a:r>
              <a:rPr lang="en-US" dirty="0" smtClean="0"/>
              <a:t>A chapter summarizing this history, which includes the marching of Union troops through the </a:t>
            </a:r>
            <a:r>
              <a:rPr lang="en-US" dirty="0" smtClean="0"/>
              <a:t>area </a:t>
            </a:r>
            <a:r>
              <a:rPr lang="en-US" dirty="0" smtClean="0"/>
              <a:t>in March 1865, was in the original submission of the book. However, it was dropped from the final version. </a:t>
            </a:r>
            <a:endParaRPr lang="en-US" dirty="0"/>
          </a:p>
        </p:txBody>
      </p:sp>
    </p:spTree>
    <p:extLst>
      <p:ext uri="{BB962C8B-B14F-4D97-AF65-F5344CB8AC3E}">
        <p14:creationId xmlns:p14="http://schemas.microsoft.com/office/powerpoint/2010/main" val="32874120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676400"/>
            <a:ext cx="3251200" cy="4876800"/>
          </a:xfrm>
          <a:prstGeom prst="rect">
            <a:avLst/>
          </a:prstGeom>
        </p:spPr>
      </p:pic>
      <p:sp>
        <p:nvSpPr>
          <p:cNvPr id="3" name="TextBox 2"/>
          <p:cNvSpPr txBox="1"/>
          <p:nvPr/>
        </p:nvSpPr>
        <p:spPr>
          <a:xfrm>
            <a:off x="228600" y="228600"/>
            <a:ext cx="8686800" cy="1200329"/>
          </a:xfrm>
          <a:prstGeom prst="rect">
            <a:avLst/>
          </a:prstGeom>
          <a:noFill/>
        </p:spPr>
        <p:txBody>
          <a:bodyPr wrap="square" rtlCol="0">
            <a:spAutoFit/>
          </a:bodyPr>
          <a:lstStyle/>
          <a:p>
            <a:r>
              <a:rPr lang="en-US" dirty="0" smtClean="0">
                <a:solidFill>
                  <a:srgbClr val="FF0000"/>
                </a:solidFill>
              </a:rPr>
              <a:t>Leland Lowery </a:t>
            </a:r>
            <a:r>
              <a:rPr lang="en-US" dirty="0" smtClean="0"/>
              <a:t>was the foreman of the </a:t>
            </a:r>
            <a:r>
              <a:rPr lang="en-US" dirty="0" smtClean="0">
                <a:solidFill>
                  <a:srgbClr val="FF0000"/>
                </a:solidFill>
              </a:rPr>
              <a:t>Crescent Valley Mine</a:t>
            </a:r>
            <a:r>
              <a:rPr lang="en-US" dirty="0" smtClean="0"/>
              <a:t>, located  near Carbon Hill, when Ron visited the area in March 2011. Although </a:t>
            </a:r>
            <a:r>
              <a:rPr lang="en-US" dirty="0" err="1" smtClean="0"/>
              <a:t>Mr</a:t>
            </a:r>
            <a:r>
              <a:rPr lang="en-US" dirty="0" smtClean="0"/>
              <a:t> Lowery had seen tracks at the CVM and was curious about them, he did not know much about them.  His wife, Janet Gayle Lowery, also became very interested in the tracks.</a:t>
            </a:r>
            <a:endParaRPr lang="en-US" dirty="0"/>
          </a:p>
        </p:txBody>
      </p:sp>
      <p:sp>
        <p:nvSpPr>
          <p:cNvPr id="4" name="TextBox 3"/>
          <p:cNvSpPr txBox="1"/>
          <p:nvPr/>
        </p:nvSpPr>
        <p:spPr>
          <a:xfrm>
            <a:off x="4724400" y="2819400"/>
            <a:ext cx="4191000" cy="1754327"/>
          </a:xfrm>
          <a:prstGeom prst="rect">
            <a:avLst/>
          </a:prstGeom>
          <a:noFill/>
        </p:spPr>
        <p:txBody>
          <a:bodyPr wrap="square" rtlCol="0">
            <a:spAutoFit/>
          </a:bodyPr>
          <a:lstStyle/>
          <a:p>
            <a:r>
              <a:rPr lang="en-US" dirty="0" smtClean="0"/>
              <a:t>It was Mr. </a:t>
            </a:r>
            <a:r>
              <a:rPr lang="en-US" dirty="0" err="1" smtClean="0"/>
              <a:t>Lowery’s</a:t>
            </a:r>
            <a:r>
              <a:rPr lang="en-US" dirty="0" smtClean="0"/>
              <a:t> generosity in allowing Ron and Jack </a:t>
            </a:r>
            <a:r>
              <a:rPr lang="en-US" dirty="0" err="1" smtClean="0"/>
              <a:t>Pashin</a:t>
            </a:r>
            <a:r>
              <a:rPr lang="en-US" dirty="0" smtClean="0"/>
              <a:t> to visit the CVM that allowed this mine to become an important part of “Footprints in Stone,” and also led to Jack </a:t>
            </a:r>
            <a:r>
              <a:rPr lang="en-US" dirty="0" err="1" smtClean="0"/>
              <a:t>Pashin’s</a:t>
            </a:r>
            <a:r>
              <a:rPr lang="en-US" dirty="0" smtClean="0"/>
              <a:t> realization that Walker County likely hosts a “</a:t>
            </a:r>
            <a:r>
              <a:rPr lang="en-US" dirty="0" err="1" smtClean="0"/>
              <a:t>megatracksite</a:t>
            </a:r>
            <a:r>
              <a:rPr lang="en-US" dirty="0" smtClean="0"/>
              <a:t>.”</a:t>
            </a:r>
            <a:endParaRPr lang="en-US" dirty="0"/>
          </a:p>
        </p:txBody>
      </p:sp>
    </p:spTree>
    <p:extLst>
      <p:ext uri="{BB962C8B-B14F-4D97-AF65-F5344CB8AC3E}">
        <p14:creationId xmlns:p14="http://schemas.microsoft.com/office/powerpoint/2010/main" val="5157909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1371600"/>
            <a:ext cx="7467600" cy="1938992"/>
          </a:xfrm>
          <a:prstGeom prst="rect">
            <a:avLst/>
          </a:prstGeom>
          <a:noFill/>
        </p:spPr>
        <p:txBody>
          <a:bodyPr wrap="square" rtlCol="0">
            <a:spAutoFit/>
          </a:bodyPr>
          <a:lstStyle/>
          <a:p>
            <a:pPr algn="ctr"/>
            <a:r>
              <a:rPr lang="en-US" sz="6000" b="1" dirty="0" smtClean="0"/>
              <a:t>Four Memorable Quotes</a:t>
            </a:r>
            <a:endParaRPr lang="en-US" sz="6000" b="1" dirty="0"/>
          </a:p>
        </p:txBody>
      </p:sp>
    </p:spTree>
    <p:extLst>
      <p:ext uri="{BB962C8B-B14F-4D97-AF65-F5344CB8AC3E}">
        <p14:creationId xmlns:p14="http://schemas.microsoft.com/office/powerpoint/2010/main" val="29848018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609600"/>
            <a:ext cx="7924800" cy="1477328"/>
          </a:xfrm>
          <a:prstGeom prst="rect">
            <a:avLst/>
          </a:prstGeom>
          <a:noFill/>
        </p:spPr>
        <p:txBody>
          <a:bodyPr wrap="square" rtlCol="0">
            <a:spAutoFit/>
          </a:bodyPr>
          <a:lstStyle/>
          <a:p>
            <a:r>
              <a:rPr lang="en-US" dirty="0"/>
              <a:t>Walter B. Jones, State Geologist of Alabama 1927-1961:</a:t>
            </a:r>
            <a:br>
              <a:rPr lang="en-US" dirty="0"/>
            </a:br>
            <a:r>
              <a:rPr lang="en-US" dirty="0"/>
              <a:t/>
            </a:r>
            <a:br>
              <a:rPr lang="en-US" dirty="0"/>
            </a:br>
            <a:r>
              <a:rPr lang="en-US" dirty="0"/>
              <a:t>"They were somewhat startled to behold the trail of the animal leading for some forty feet along the roof of the slope, until it disappeared into solid rock." (Aldrich &amp; Jones 1930, Museum Paper No. 9</a:t>
            </a:r>
            <a:r>
              <a:rPr lang="en-US" dirty="0" smtClean="0"/>
              <a:t>).</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0000"/>
          <a:stretch/>
        </p:blipFill>
        <p:spPr>
          <a:xfrm>
            <a:off x="2895600" y="2438400"/>
            <a:ext cx="2743200" cy="3862426"/>
          </a:xfrm>
          <a:prstGeom prst="rect">
            <a:avLst/>
          </a:prstGeom>
        </p:spPr>
      </p:pic>
    </p:spTree>
    <p:extLst>
      <p:ext uri="{BB962C8B-B14F-4D97-AF65-F5344CB8AC3E}">
        <p14:creationId xmlns:p14="http://schemas.microsoft.com/office/powerpoint/2010/main" val="11330291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533400"/>
            <a:ext cx="8382000" cy="2308324"/>
          </a:xfrm>
          <a:prstGeom prst="rect">
            <a:avLst/>
          </a:prstGeom>
          <a:noFill/>
        </p:spPr>
        <p:txBody>
          <a:bodyPr wrap="square" rtlCol="0">
            <a:spAutoFit/>
          </a:bodyPr>
          <a:lstStyle/>
          <a:p>
            <a:r>
              <a:rPr lang="en-US" dirty="0">
                <a:solidFill>
                  <a:srgbClr val="FF0000"/>
                </a:solidFill>
              </a:rPr>
              <a:t>George Gaylord </a:t>
            </a:r>
            <a:r>
              <a:rPr lang="en-US" dirty="0" smtClean="0">
                <a:solidFill>
                  <a:srgbClr val="FF0000"/>
                </a:solidFill>
              </a:rPr>
              <a:t>Simpson </a:t>
            </a:r>
            <a:r>
              <a:rPr lang="en-US" dirty="0" smtClean="0"/>
              <a:t>(1902-1984), </a:t>
            </a:r>
            <a:r>
              <a:rPr lang="en-US" dirty="0"/>
              <a:t>associate curator of paleontology, American Museum of Natural History, New York:</a:t>
            </a:r>
            <a:br>
              <a:rPr lang="en-US" dirty="0"/>
            </a:br>
            <a:r>
              <a:rPr lang="en-US" dirty="0"/>
              <a:t/>
            </a:r>
            <a:br>
              <a:rPr lang="en-US" dirty="0"/>
            </a:br>
            <a:r>
              <a:rPr lang="en-US" dirty="0"/>
              <a:t>"A day spent weirdly and unsupported by the solace of tobacco in the depths of a coal mine, looking for </a:t>
            </a:r>
            <a:r>
              <a:rPr lang="en-US" dirty="0" smtClean="0"/>
              <a:t>the footprints </a:t>
            </a:r>
            <a:r>
              <a:rPr lang="en-US" dirty="0"/>
              <a:t>of animals dead since 250,000,000 B.C</a:t>
            </a:r>
            <a:r>
              <a:rPr lang="en-US" dirty="0" smtClean="0"/>
              <a:t>.“</a:t>
            </a:r>
          </a:p>
          <a:p>
            <a:endParaRPr lang="en-US" dirty="0"/>
          </a:p>
          <a:p>
            <a:r>
              <a:rPr lang="en-US" dirty="0" smtClean="0"/>
              <a:t>(</a:t>
            </a:r>
            <a:r>
              <a:rPr lang="en-US" dirty="0"/>
              <a:t>January 1930, from </a:t>
            </a:r>
            <a:r>
              <a:rPr lang="en-US" i="1" dirty="0"/>
              <a:t>Simple Curiosity: Letters from George Gaylord Simpson to family, 1921-1970</a:t>
            </a:r>
            <a:r>
              <a:rPr lang="en-US" dirty="0"/>
              <a:t>, L. F. </a:t>
            </a:r>
            <a:r>
              <a:rPr lang="en-US" dirty="0" err="1"/>
              <a:t>Laporte</a:t>
            </a:r>
            <a:r>
              <a:rPr lang="en-US" dirty="0"/>
              <a:t>, ed., Berkeley: University of California Press, 1987).</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3124200"/>
            <a:ext cx="2971800" cy="3502991"/>
          </a:xfrm>
          <a:prstGeom prst="rect">
            <a:avLst/>
          </a:prstGeom>
        </p:spPr>
      </p:pic>
    </p:spTree>
    <p:extLst>
      <p:ext uri="{BB962C8B-B14F-4D97-AF65-F5344CB8AC3E}">
        <p14:creationId xmlns:p14="http://schemas.microsoft.com/office/powerpoint/2010/main" val="2126051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52400"/>
            <a:ext cx="8458200" cy="1323439"/>
          </a:xfrm>
          <a:prstGeom prst="rect">
            <a:avLst/>
          </a:prstGeom>
          <a:noFill/>
        </p:spPr>
        <p:txBody>
          <a:bodyPr wrap="square" rtlCol="0">
            <a:spAutoFit/>
          </a:bodyPr>
          <a:lstStyle/>
          <a:p>
            <a:r>
              <a:rPr lang="en-US" sz="2000" dirty="0" smtClean="0"/>
              <a:t>“SAVING THE UNION CHAPEL MINE” tells the story of how the Union Chapel Mine became the first state-protected fossil site in Alabama. This article caught the attention of </a:t>
            </a:r>
            <a:r>
              <a:rPr lang="en-US" sz="2000" dirty="0" smtClean="0">
                <a:solidFill>
                  <a:srgbClr val="FF0000"/>
                </a:solidFill>
              </a:rPr>
              <a:t>Beth </a:t>
            </a:r>
            <a:r>
              <a:rPr lang="en-US" sz="2000" dirty="0" err="1" smtClean="0">
                <a:solidFill>
                  <a:srgbClr val="FF0000"/>
                </a:solidFill>
              </a:rPr>
              <a:t>Motherwell</a:t>
            </a:r>
            <a:r>
              <a:rPr lang="en-US" sz="2000" dirty="0" smtClean="0"/>
              <a:t>, the natural history editor of the University of  Alabama Press.</a:t>
            </a:r>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553" y="1889420"/>
            <a:ext cx="3201847" cy="3201847"/>
          </a:xfrm>
          <a:prstGeom prst="rect">
            <a:avLst/>
          </a:prstGeom>
        </p:spPr>
      </p:pic>
      <p:sp>
        <p:nvSpPr>
          <p:cNvPr id="6" name="TextBox 5"/>
          <p:cNvSpPr txBox="1"/>
          <p:nvPr/>
        </p:nvSpPr>
        <p:spPr>
          <a:xfrm>
            <a:off x="4191000" y="1676400"/>
            <a:ext cx="4648200" cy="3693319"/>
          </a:xfrm>
          <a:prstGeom prst="rect">
            <a:avLst/>
          </a:prstGeom>
          <a:noFill/>
        </p:spPr>
        <p:txBody>
          <a:bodyPr wrap="square" rtlCol="0">
            <a:spAutoFit/>
          </a:bodyPr>
          <a:lstStyle/>
          <a:p>
            <a:r>
              <a:rPr lang="en-US" dirty="0">
                <a:solidFill>
                  <a:srgbClr val="FF0000"/>
                </a:solidFill>
              </a:rPr>
              <a:t>January 10, 2008</a:t>
            </a:r>
            <a:r>
              <a:rPr lang="en-US" dirty="0"/>
              <a:t>: Beth  </a:t>
            </a:r>
            <a:r>
              <a:rPr lang="en-US" dirty="0" err="1" smtClean="0"/>
              <a:t>Motherwell</a:t>
            </a:r>
            <a:r>
              <a:rPr lang="en-US" dirty="0" smtClean="0"/>
              <a:t> contacts  </a:t>
            </a:r>
            <a:r>
              <a:rPr lang="en-US" dirty="0"/>
              <a:t>APS officer </a:t>
            </a:r>
            <a:r>
              <a:rPr lang="en-US" dirty="0" smtClean="0">
                <a:solidFill>
                  <a:srgbClr val="FF0000"/>
                </a:solidFill>
              </a:rPr>
              <a:t>Dr. T. Prescott </a:t>
            </a:r>
            <a:r>
              <a:rPr lang="en-US" dirty="0">
                <a:solidFill>
                  <a:srgbClr val="FF0000"/>
                </a:solidFill>
              </a:rPr>
              <a:t>Atkinson </a:t>
            </a:r>
            <a:r>
              <a:rPr lang="en-US" dirty="0" smtClean="0"/>
              <a:t>(Children’s Hospital, UAB),</a:t>
            </a:r>
            <a:r>
              <a:rPr lang="en-US" dirty="0" smtClean="0">
                <a:solidFill>
                  <a:srgbClr val="FF0000"/>
                </a:solidFill>
              </a:rPr>
              <a:t> </a:t>
            </a:r>
            <a:r>
              <a:rPr lang="en-US" dirty="0" smtClean="0"/>
              <a:t>about </a:t>
            </a:r>
            <a:r>
              <a:rPr lang="en-US" dirty="0"/>
              <a:t>a proposed book project. </a:t>
            </a:r>
            <a:endParaRPr lang="en-US" dirty="0" smtClean="0"/>
          </a:p>
          <a:p>
            <a:endParaRPr lang="en-US" dirty="0"/>
          </a:p>
          <a:p>
            <a:endParaRPr lang="en-US" dirty="0" smtClean="0"/>
          </a:p>
          <a:p>
            <a:endParaRPr lang="en-US" dirty="0"/>
          </a:p>
          <a:p>
            <a:endParaRPr lang="en-US" dirty="0" smtClean="0"/>
          </a:p>
          <a:p>
            <a:endParaRPr lang="en-US" dirty="0" smtClean="0"/>
          </a:p>
          <a:p>
            <a:endParaRPr lang="en-US" dirty="0"/>
          </a:p>
          <a:p>
            <a:endParaRPr lang="en-US" dirty="0"/>
          </a:p>
          <a:p>
            <a:endParaRPr lang="en-US" dirty="0"/>
          </a:p>
          <a:p>
            <a:r>
              <a:rPr lang="en-US" dirty="0"/>
              <a:t>What Beth wanted: “a distillation [of the UCM Monograph] that is understandable to all</a:t>
            </a:r>
            <a:r>
              <a:rPr lang="en-US" dirty="0" smtClean="0"/>
              <a:t>.”</a:t>
            </a:r>
            <a:endParaRPr lang="en-US" dirty="0"/>
          </a:p>
        </p:txBody>
      </p:sp>
      <p:sp>
        <p:nvSpPr>
          <p:cNvPr id="7" name="TextBox 6"/>
          <p:cNvSpPr txBox="1"/>
          <p:nvPr/>
        </p:nvSpPr>
        <p:spPr>
          <a:xfrm>
            <a:off x="304800" y="5638800"/>
            <a:ext cx="8458200" cy="381000"/>
          </a:xfrm>
          <a:prstGeom prst="rect">
            <a:avLst/>
          </a:prstGeom>
          <a:noFill/>
        </p:spPr>
        <p:txBody>
          <a:bodyPr wrap="square" rtlCol="0">
            <a:spAutoFit/>
          </a:bodyPr>
          <a:lstStyle/>
          <a:p>
            <a:r>
              <a:rPr lang="en-US" dirty="0" smtClean="0"/>
              <a:t>This was the beginning of the </a:t>
            </a:r>
            <a:r>
              <a:rPr lang="en-US" dirty="0" smtClean="0">
                <a:solidFill>
                  <a:srgbClr val="FF0000"/>
                </a:solidFill>
              </a:rPr>
              <a:t>“Footprints in Stone” project</a:t>
            </a:r>
            <a:r>
              <a:rPr lang="en-US" dirty="0" smtClean="0"/>
              <a:t>.</a:t>
            </a:r>
            <a:endParaRPr lang="en-US" dirty="0"/>
          </a:p>
        </p:txBody>
      </p:sp>
      <p:pic>
        <p:nvPicPr>
          <p:cNvPr id="2" name="Picture 1" descr="atkinson_prescot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2590800"/>
            <a:ext cx="1391689" cy="2082800"/>
          </a:xfrm>
          <a:prstGeom prst="rect">
            <a:avLst/>
          </a:prstGeom>
        </p:spPr>
      </p:pic>
    </p:spTree>
    <p:extLst>
      <p:ext uri="{BB962C8B-B14F-4D97-AF65-F5344CB8AC3E}">
        <p14:creationId xmlns:p14="http://schemas.microsoft.com/office/powerpoint/2010/main" val="19534067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81000"/>
            <a:ext cx="8153400" cy="2308324"/>
          </a:xfrm>
          <a:prstGeom prst="rect">
            <a:avLst/>
          </a:prstGeom>
          <a:noFill/>
        </p:spPr>
        <p:txBody>
          <a:bodyPr wrap="square" rtlCol="0">
            <a:spAutoFit/>
          </a:bodyPr>
          <a:lstStyle/>
          <a:p>
            <a:r>
              <a:rPr lang="en-US" dirty="0">
                <a:solidFill>
                  <a:srgbClr val="FF0000"/>
                </a:solidFill>
              </a:rPr>
              <a:t>Prof. Jennifer A. Clack</a:t>
            </a:r>
            <a:r>
              <a:rPr lang="en-US" dirty="0"/>
              <a:t>, Reader in Vertebrate Paleontology and Senior Assistant Curator, University Museum of Zoology, Cambridge, UK:</a:t>
            </a:r>
            <a:br>
              <a:rPr lang="en-US" dirty="0"/>
            </a:br>
            <a:r>
              <a:rPr lang="en-US" dirty="0"/>
              <a:t/>
            </a:r>
            <a:br>
              <a:rPr lang="en-US" dirty="0"/>
            </a:br>
            <a:r>
              <a:rPr lang="en-US" dirty="0"/>
              <a:t>"It is during the </a:t>
            </a:r>
            <a:r>
              <a:rPr lang="en-US" dirty="0" err="1"/>
              <a:t>Westphalian</a:t>
            </a:r>
            <a:r>
              <a:rPr lang="en-US" dirty="0"/>
              <a:t> that the first remains of animals that can confidently be called reptiles are found</a:t>
            </a:r>
            <a:r>
              <a:rPr lang="en-US" dirty="0" smtClean="0"/>
              <a:t>...“ </a:t>
            </a:r>
          </a:p>
          <a:p>
            <a:endParaRPr lang="en-US" dirty="0"/>
          </a:p>
          <a:p>
            <a:r>
              <a:rPr lang="en-US" dirty="0" smtClean="0"/>
              <a:t>(</a:t>
            </a:r>
            <a:r>
              <a:rPr lang="en-US" dirty="0"/>
              <a:t>from</a:t>
            </a:r>
            <a:r>
              <a:rPr lang="en-US" i="1" dirty="0"/>
              <a:t> Gaining Ground: The Origin and Evolution of </a:t>
            </a:r>
            <a:r>
              <a:rPr lang="en-US" i="1" dirty="0" err="1"/>
              <a:t>Tetrapods</a:t>
            </a:r>
            <a:r>
              <a:rPr lang="en-US" dirty="0"/>
              <a:t>, Indiana University Press, 2002)</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2590800"/>
            <a:ext cx="2809876" cy="4222491"/>
          </a:xfrm>
          <a:prstGeom prst="rect">
            <a:avLst/>
          </a:prstGeom>
        </p:spPr>
      </p:pic>
      <p:sp>
        <p:nvSpPr>
          <p:cNvPr id="2" name="TextBox 1"/>
          <p:cNvSpPr txBox="1"/>
          <p:nvPr/>
        </p:nvSpPr>
        <p:spPr>
          <a:xfrm>
            <a:off x="4953000" y="3200400"/>
            <a:ext cx="3733800" cy="2031325"/>
          </a:xfrm>
          <a:prstGeom prst="rect">
            <a:avLst/>
          </a:prstGeom>
          <a:noFill/>
        </p:spPr>
        <p:txBody>
          <a:bodyPr wrap="square" rtlCol="0">
            <a:spAutoFit/>
          </a:bodyPr>
          <a:lstStyle/>
          <a:p>
            <a:r>
              <a:rPr lang="en-US" dirty="0" smtClean="0"/>
              <a:t>The </a:t>
            </a:r>
            <a:r>
              <a:rPr lang="en-US" dirty="0" err="1" smtClean="0">
                <a:solidFill>
                  <a:srgbClr val="FF0000"/>
                </a:solidFill>
              </a:rPr>
              <a:t>Westphalian</a:t>
            </a:r>
            <a:r>
              <a:rPr lang="en-US" dirty="0" smtClean="0">
                <a:solidFill>
                  <a:srgbClr val="FF0000"/>
                </a:solidFill>
              </a:rPr>
              <a:t> </a:t>
            </a:r>
            <a:r>
              <a:rPr lang="en-US" dirty="0" smtClean="0">
                <a:solidFill>
                  <a:srgbClr val="FF0000"/>
                </a:solidFill>
              </a:rPr>
              <a:t>A stage, 313 million years ago, </a:t>
            </a:r>
            <a:r>
              <a:rPr lang="en-US" dirty="0" smtClean="0"/>
              <a:t>of the Pennsylvanian period matches perfectly to the age of our Walker County trace fossils, implying that the </a:t>
            </a:r>
            <a:r>
              <a:rPr lang="en-US" dirty="0" smtClean="0"/>
              <a:t>Alabama footprints </a:t>
            </a:r>
            <a:r>
              <a:rPr lang="en-US" dirty="0" smtClean="0"/>
              <a:t>were made by some of the earliest reptiles that ever lived.</a:t>
            </a:r>
            <a:endParaRPr lang="en-US" dirty="0"/>
          </a:p>
        </p:txBody>
      </p:sp>
    </p:spTree>
    <p:extLst>
      <p:ext uri="{BB962C8B-B14F-4D97-AF65-F5344CB8AC3E}">
        <p14:creationId xmlns:p14="http://schemas.microsoft.com/office/powerpoint/2010/main" val="14742004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304800"/>
            <a:ext cx="8001000" cy="2308324"/>
          </a:xfrm>
          <a:prstGeom prst="rect">
            <a:avLst/>
          </a:prstGeom>
          <a:noFill/>
        </p:spPr>
        <p:txBody>
          <a:bodyPr wrap="square" rtlCol="0">
            <a:spAutoFit/>
          </a:bodyPr>
          <a:lstStyle/>
          <a:p>
            <a:r>
              <a:rPr lang="en-US" dirty="0">
                <a:solidFill>
                  <a:srgbClr val="FF0000"/>
                </a:solidFill>
              </a:rPr>
              <a:t>Doug Phillips</a:t>
            </a:r>
            <a:r>
              <a:rPr lang="en-US" dirty="0"/>
              <a:t>:</a:t>
            </a:r>
            <a:br>
              <a:rPr lang="en-US" dirty="0"/>
            </a:br>
            <a:r>
              <a:rPr lang="en-US" dirty="0"/>
              <a:t/>
            </a:r>
            <a:br>
              <a:rPr lang="en-US" dirty="0"/>
            </a:br>
            <a:r>
              <a:rPr lang="en-US" dirty="0"/>
              <a:t>"Stars in a sense are the fossils of heaven, taking us into the antiquity of the cosmos. But for all their shining glory, they have yet to reveal the most astounding manifestation of the Universe. They have yet to reveal the footprint of life. For that we have to look at a very small but very significant plot of land in Alabama."</a:t>
            </a:r>
            <a:br>
              <a:rPr lang="en-US" dirty="0"/>
            </a:br>
            <a:endParaRPr lang="en-US" dirty="0" smtClean="0"/>
          </a:p>
          <a:p>
            <a:r>
              <a:rPr lang="en-US" dirty="0" smtClean="0"/>
              <a:t>(</a:t>
            </a:r>
            <a:r>
              <a:rPr lang="en-US" i="1" dirty="0"/>
              <a:t>Discovering Alabama,</a:t>
            </a:r>
            <a:r>
              <a:rPr lang="en-US" dirty="0"/>
              <a:t> Episode 56: Tracks Across Time, 2005)</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2613124"/>
            <a:ext cx="2955678" cy="4137949"/>
          </a:xfrm>
          <a:prstGeom prst="rect">
            <a:avLst/>
          </a:prstGeom>
        </p:spPr>
      </p:pic>
    </p:spTree>
    <p:extLst>
      <p:ext uri="{BB962C8B-B14F-4D97-AF65-F5344CB8AC3E}">
        <p14:creationId xmlns:p14="http://schemas.microsoft.com/office/powerpoint/2010/main" val="24148278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1066800"/>
            <a:ext cx="7467600" cy="2308324"/>
          </a:xfrm>
          <a:prstGeom prst="rect">
            <a:avLst/>
          </a:prstGeom>
          <a:noFill/>
        </p:spPr>
        <p:txBody>
          <a:bodyPr wrap="square" rtlCol="0">
            <a:spAutoFit/>
          </a:bodyPr>
          <a:lstStyle/>
          <a:p>
            <a:pPr algn="ctr"/>
            <a:r>
              <a:rPr lang="en-US" sz="7200" dirty="0" smtClean="0"/>
              <a:t>UNANSWERED</a:t>
            </a:r>
          </a:p>
          <a:p>
            <a:pPr algn="ctr"/>
            <a:r>
              <a:rPr lang="en-US" sz="7200" dirty="0" smtClean="0"/>
              <a:t>QUESTIONS</a:t>
            </a:r>
            <a:endParaRPr lang="en-US" sz="7200" dirty="0"/>
          </a:p>
        </p:txBody>
      </p:sp>
    </p:spTree>
    <p:extLst>
      <p:ext uri="{BB962C8B-B14F-4D97-AF65-F5344CB8AC3E}">
        <p14:creationId xmlns:p14="http://schemas.microsoft.com/office/powerpoint/2010/main" val="11531550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4525963"/>
          </a:xfrm>
        </p:spPr>
        <p:txBody>
          <a:bodyPr/>
          <a:lstStyle/>
          <a:p>
            <a:r>
              <a:rPr lang="en-US" b="1" dirty="0" smtClean="0"/>
              <a:t>“Footprints </a:t>
            </a:r>
            <a:r>
              <a:rPr lang="en-US" b="1" dirty="0"/>
              <a:t>in </a:t>
            </a:r>
            <a:r>
              <a:rPr lang="en-US" b="1" dirty="0" smtClean="0"/>
              <a:t>Stone” </a:t>
            </a:r>
            <a:r>
              <a:rPr lang="en-US" b="1" dirty="0"/>
              <a:t>is a status update for the </a:t>
            </a:r>
            <a:r>
              <a:rPr lang="en-US" b="1" dirty="0" err="1"/>
              <a:t>Minkin</a:t>
            </a:r>
            <a:r>
              <a:rPr lang="en-US" b="1" dirty="0"/>
              <a:t> site.</a:t>
            </a:r>
          </a:p>
          <a:p>
            <a:endParaRPr lang="en-US" b="1" dirty="0"/>
          </a:p>
          <a:p>
            <a:r>
              <a:rPr lang="en-US" b="1" dirty="0"/>
              <a:t>The next 15 years: more exciting than the first.</a:t>
            </a:r>
          </a:p>
          <a:p>
            <a:endParaRPr lang="en-US" b="1" dirty="0"/>
          </a:p>
          <a:p>
            <a:r>
              <a:rPr lang="en-US" b="1" dirty="0"/>
              <a:t>Here are just a few things we don't know</a:t>
            </a:r>
          </a:p>
          <a:p>
            <a:endParaRPr lang="en-US" dirty="0"/>
          </a:p>
        </p:txBody>
      </p:sp>
    </p:spTree>
    <p:extLst>
      <p:ext uri="{BB962C8B-B14F-4D97-AF65-F5344CB8AC3E}">
        <p14:creationId xmlns:p14="http://schemas.microsoft.com/office/powerpoint/2010/main" val="16602029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73922" y="-21108"/>
            <a:ext cx="8362455" cy="6879108"/>
          </a:xfrm>
        </p:spPr>
      </p:pic>
      <p:sp>
        <p:nvSpPr>
          <p:cNvPr id="6" name="TextBox 5"/>
          <p:cNvSpPr txBox="1"/>
          <p:nvPr/>
        </p:nvSpPr>
        <p:spPr>
          <a:xfrm>
            <a:off x="304800" y="1981200"/>
            <a:ext cx="3505200" cy="1754326"/>
          </a:xfrm>
          <a:prstGeom prst="rect">
            <a:avLst/>
          </a:prstGeom>
          <a:noFill/>
        </p:spPr>
        <p:txBody>
          <a:bodyPr wrap="square" rtlCol="0">
            <a:spAutoFit/>
          </a:bodyPr>
          <a:lstStyle/>
          <a:p>
            <a:r>
              <a:rPr lang="en-US" sz="5400" b="1" dirty="0"/>
              <a:t>Population dynamics</a:t>
            </a:r>
            <a:endParaRPr lang="en-US" sz="5400" dirty="0"/>
          </a:p>
        </p:txBody>
      </p:sp>
    </p:spTree>
    <p:extLst>
      <p:ext uri="{BB962C8B-B14F-4D97-AF65-F5344CB8AC3E}">
        <p14:creationId xmlns:p14="http://schemas.microsoft.com/office/powerpoint/2010/main" val="5123602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525963"/>
          </a:xfrm>
        </p:spPr>
        <p:txBody>
          <a:bodyPr/>
          <a:lstStyle/>
          <a:p>
            <a:r>
              <a:rPr lang="en-US" dirty="0"/>
              <a:t>Large data sets for common species</a:t>
            </a:r>
          </a:p>
          <a:p>
            <a:endParaRPr lang="en-US" dirty="0"/>
          </a:p>
          <a:p>
            <a:r>
              <a:rPr lang="en-US" dirty="0"/>
              <a:t>Population dynamics</a:t>
            </a:r>
          </a:p>
          <a:p>
            <a:endParaRPr lang="en-US" dirty="0"/>
          </a:p>
          <a:p>
            <a:r>
              <a:rPr lang="en-US" dirty="0"/>
              <a:t>Gait analysis</a:t>
            </a:r>
          </a:p>
          <a:p>
            <a:endParaRPr lang="en-US" dirty="0"/>
          </a:p>
          <a:p>
            <a:r>
              <a:rPr lang="en-US" dirty="0"/>
              <a:t>Individual variations</a:t>
            </a:r>
          </a:p>
        </p:txBody>
      </p:sp>
    </p:spTree>
    <p:extLst>
      <p:ext uri="{BB962C8B-B14F-4D97-AF65-F5344CB8AC3E}">
        <p14:creationId xmlns:p14="http://schemas.microsoft.com/office/powerpoint/2010/main" val="10268369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3394" y="0"/>
            <a:ext cx="10374203" cy="6877925"/>
          </a:xfrm>
        </p:spPr>
      </p:pic>
      <p:sp>
        <p:nvSpPr>
          <p:cNvPr id="5" name="TextBox 4"/>
          <p:cNvSpPr txBox="1"/>
          <p:nvPr/>
        </p:nvSpPr>
        <p:spPr>
          <a:xfrm>
            <a:off x="6172200" y="5105400"/>
            <a:ext cx="5105400" cy="1754326"/>
          </a:xfrm>
          <a:prstGeom prst="rect">
            <a:avLst/>
          </a:prstGeom>
          <a:noFill/>
        </p:spPr>
        <p:txBody>
          <a:bodyPr wrap="square" rtlCol="0">
            <a:spAutoFit/>
          </a:bodyPr>
          <a:lstStyle/>
          <a:p>
            <a:r>
              <a:rPr lang="en-US" sz="5400" dirty="0" smtClean="0"/>
              <a:t>How many species?</a:t>
            </a:r>
            <a:endParaRPr lang="en-US" sz="5400" dirty="0"/>
          </a:p>
        </p:txBody>
      </p:sp>
    </p:spTree>
    <p:extLst>
      <p:ext uri="{BB962C8B-B14F-4D97-AF65-F5344CB8AC3E}">
        <p14:creationId xmlns:p14="http://schemas.microsoft.com/office/powerpoint/2010/main" val="24407384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857" y="-37835"/>
            <a:ext cx="7960659" cy="6897590"/>
          </a:xfrm>
        </p:spPr>
      </p:pic>
      <p:sp>
        <p:nvSpPr>
          <p:cNvPr id="5" name="TextBox 4"/>
          <p:cNvSpPr txBox="1"/>
          <p:nvPr/>
        </p:nvSpPr>
        <p:spPr>
          <a:xfrm>
            <a:off x="5791200" y="762000"/>
            <a:ext cx="3352800" cy="830997"/>
          </a:xfrm>
          <a:prstGeom prst="rect">
            <a:avLst/>
          </a:prstGeom>
          <a:noFill/>
        </p:spPr>
        <p:txBody>
          <a:bodyPr wrap="square" rtlCol="0">
            <a:spAutoFit/>
          </a:bodyPr>
          <a:lstStyle/>
          <a:p>
            <a:r>
              <a:rPr lang="en-US" sz="4800" i="1" dirty="0" err="1"/>
              <a:t>Arborichnus</a:t>
            </a:r>
            <a:endParaRPr lang="en-US" sz="4800" dirty="0"/>
          </a:p>
        </p:txBody>
      </p:sp>
      <p:sp>
        <p:nvSpPr>
          <p:cNvPr id="6" name="TextBox 5"/>
          <p:cNvSpPr txBox="1"/>
          <p:nvPr/>
        </p:nvSpPr>
        <p:spPr>
          <a:xfrm>
            <a:off x="6934200" y="2133600"/>
            <a:ext cx="2057400" cy="1569660"/>
          </a:xfrm>
          <a:prstGeom prst="rect">
            <a:avLst/>
          </a:prstGeom>
          <a:noFill/>
        </p:spPr>
        <p:txBody>
          <a:bodyPr wrap="square" rtlCol="0">
            <a:spAutoFit/>
          </a:bodyPr>
          <a:lstStyle/>
          <a:p>
            <a:r>
              <a:rPr lang="en-US" sz="3200" b="1" dirty="0" smtClean="0"/>
              <a:t>*maker</a:t>
            </a:r>
            <a:endParaRPr lang="en-US" sz="3200" b="1" dirty="0"/>
          </a:p>
          <a:p>
            <a:r>
              <a:rPr lang="en-US" sz="3200" b="1" dirty="0" smtClean="0"/>
              <a:t>*behavior</a:t>
            </a:r>
            <a:endParaRPr lang="en-US" sz="3200" b="1" dirty="0"/>
          </a:p>
          <a:p>
            <a:r>
              <a:rPr lang="en-US" sz="3200" b="1" dirty="0" smtClean="0"/>
              <a:t>*growth</a:t>
            </a:r>
            <a:endParaRPr lang="en-US" sz="3200" b="1" dirty="0"/>
          </a:p>
        </p:txBody>
      </p:sp>
    </p:spTree>
    <p:extLst>
      <p:ext uri="{BB962C8B-B14F-4D97-AF65-F5344CB8AC3E}">
        <p14:creationId xmlns:p14="http://schemas.microsoft.com/office/powerpoint/2010/main" val="39844355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7848600" cy="2438399"/>
          </a:xfrm>
        </p:spPr>
        <p:txBody>
          <a:bodyPr>
            <a:normAutofit fontScale="25000" lnSpcReduction="20000"/>
          </a:bodyPr>
          <a:lstStyle/>
          <a:p>
            <a:r>
              <a:rPr lang="en-US" sz="12800" i="1" dirty="0" err="1"/>
              <a:t>Arborichnus</a:t>
            </a:r>
            <a:r>
              <a:rPr lang="en-US" sz="12800" dirty="0"/>
              <a:t> are typically clustered</a:t>
            </a:r>
          </a:p>
          <a:p>
            <a:endParaRPr lang="en-US" sz="12800" dirty="0"/>
          </a:p>
          <a:p>
            <a:r>
              <a:rPr lang="en-US" sz="12800" dirty="0"/>
              <a:t>Size is usually uniform</a:t>
            </a:r>
          </a:p>
          <a:p>
            <a:endParaRPr lang="en-US" sz="12800" dirty="0"/>
          </a:p>
          <a:p>
            <a:r>
              <a:rPr lang="en-US" sz="12800" dirty="0"/>
              <a:t>Who made it and what were they doing?</a:t>
            </a:r>
          </a:p>
          <a:p>
            <a:pPr marL="0" indent="0">
              <a:buNone/>
            </a:pPr>
            <a:endParaRPr lang="en-US" dirty="0" smtClean="0"/>
          </a:p>
        </p:txBody>
      </p:sp>
    </p:spTree>
    <p:extLst>
      <p:ext uri="{BB962C8B-B14F-4D97-AF65-F5344CB8AC3E}">
        <p14:creationId xmlns:p14="http://schemas.microsoft.com/office/powerpoint/2010/main" val="21409631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03" y="510886"/>
            <a:ext cx="6813297" cy="5737514"/>
          </a:xfrm>
          <a:prstGeom prst="rect">
            <a:avLst/>
          </a:prstGeom>
        </p:spPr>
      </p:pic>
      <p:sp>
        <p:nvSpPr>
          <p:cNvPr id="5" name="TextBox 4"/>
          <p:cNvSpPr txBox="1"/>
          <p:nvPr/>
        </p:nvSpPr>
        <p:spPr>
          <a:xfrm>
            <a:off x="6858000" y="3049250"/>
            <a:ext cx="2178429" cy="1446550"/>
          </a:xfrm>
          <a:prstGeom prst="rect">
            <a:avLst/>
          </a:prstGeom>
          <a:noFill/>
        </p:spPr>
        <p:txBody>
          <a:bodyPr wrap="square" rtlCol="0">
            <a:spAutoFit/>
          </a:bodyPr>
          <a:lstStyle/>
          <a:p>
            <a:r>
              <a:rPr lang="en-US" sz="4400" dirty="0" smtClean="0"/>
              <a:t>Group behavior</a:t>
            </a:r>
            <a:endParaRPr lang="en-US" sz="4400" dirty="0"/>
          </a:p>
        </p:txBody>
      </p:sp>
    </p:spTree>
    <p:extLst>
      <p:ext uri="{BB962C8B-B14F-4D97-AF65-F5344CB8AC3E}">
        <p14:creationId xmlns:p14="http://schemas.microsoft.com/office/powerpoint/2010/main" val="27891304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7647" y="1525732"/>
            <a:ext cx="2975031" cy="3795729"/>
          </a:xfrm>
          <a:prstGeom prst="rect">
            <a:avLst/>
          </a:prstGeom>
        </p:spPr>
      </p:pic>
      <p:sp>
        <p:nvSpPr>
          <p:cNvPr id="10" name="TextBox 9"/>
          <p:cNvSpPr txBox="1"/>
          <p:nvPr/>
        </p:nvSpPr>
        <p:spPr>
          <a:xfrm>
            <a:off x="152400" y="1292423"/>
            <a:ext cx="4381500" cy="307777"/>
          </a:xfrm>
          <a:prstGeom prst="rect">
            <a:avLst/>
          </a:prstGeom>
          <a:noFill/>
        </p:spPr>
        <p:txBody>
          <a:bodyPr wrap="square" rtlCol="0">
            <a:spAutoFit/>
          </a:bodyPr>
          <a:lstStyle/>
          <a:p>
            <a:r>
              <a:rPr lang="en-US" sz="1400" dirty="0" smtClean="0"/>
              <a:t>Initial idea, January 2008 </a:t>
            </a:r>
            <a:r>
              <a:rPr lang="en-US" sz="1400" dirty="0" smtClean="0">
                <a:sym typeface="Wingdings" pitchFamily="2" charset="2"/>
              </a:rPr>
              <a:t>                          </a:t>
            </a:r>
            <a:endParaRPr lang="en-US" sz="140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889420"/>
            <a:ext cx="3201847" cy="3201847"/>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1005" y="2043267"/>
            <a:ext cx="2025650" cy="3048000"/>
          </a:xfrm>
          <a:prstGeom prst="rect">
            <a:avLst/>
          </a:prstGeom>
        </p:spPr>
      </p:pic>
      <p:sp>
        <p:nvSpPr>
          <p:cNvPr id="2" name="TextBox 1"/>
          <p:cNvSpPr txBox="1"/>
          <p:nvPr/>
        </p:nvSpPr>
        <p:spPr>
          <a:xfrm>
            <a:off x="152399" y="381000"/>
            <a:ext cx="8754255" cy="400110"/>
          </a:xfrm>
          <a:prstGeom prst="rect">
            <a:avLst/>
          </a:prstGeom>
          <a:noFill/>
        </p:spPr>
        <p:txBody>
          <a:bodyPr wrap="square" rtlCol="0">
            <a:spAutoFit/>
          </a:bodyPr>
          <a:lstStyle/>
          <a:p>
            <a:pPr algn="ctr"/>
            <a:r>
              <a:rPr lang="en-US" sz="2000" dirty="0" smtClean="0"/>
              <a:t>It took </a:t>
            </a:r>
            <a:r>
              <a:rPr lang="en-US" sz="2000" dirty="0" smtClean="0">
                <a:solidFill>
                  <a:srgbClr val="FF0000"/>
                </a:solidFill>
              </a:rPr>
              <a:t>8.5 years </a:t>
            </a:r>
            <a:r>
              <a:rPr lang="en-US" sz="2000" dirty="0" smtClean="0"/>
              <a:t>to go from Beth’s suggestion to the published  book. </a:t>
            </a:r>
            <a:endParaRPr lang="en-US" sz="2000" dirty="0"/>
          </a:p>
        </p:txBody>
      </p:sp>
      <p:sp>
        <p:nvSpPr>
          <p:cNvPr id="3" name="TextBox 2"/>
          <p:cNvSpPr txBox="1"/>
          <p:nvPr/>
        </p:nvSpPr>
        <p:spPr>
          <a:xfrm>
            <a:off x="3887647" y="1219200"/>
            <a:ext cx="4875353" cy="369332"/>
          </a:xfrm>
          <a:prstGeom prst="rect">
            <a:avLst/>
          </a:prstGeom>
          <a:noFill/>
        </p:spPr>
        <p:txBody>
          <a:bodyPr wrap="square" rtlCol="0">
            <a:spAutoFit/>
          </a:bodyPr>
          <a:lstStyle/>
          <a:p>
            <a:r>
              <a:rPr lang="en-US" dirty="0" smtClean="0"/>
              <a:t>Published book Jun 15, 2016</a:t>
            </a:r>
            <a:endParaRPr lang="en-US" dirty="0"/>
          </a:p>
        </p:txBody>
      </p:sp>
      <p:sp>
        <p:nvSpPr>
          <p:cNvPr id="4" name="TextBox 3"/>
          <p:cNvSpPr txBox="1"/>
          <p:nvPr/>
        </p:nvSpPr>
        <p:spPr>
          <a:xfrm>
            <a:off x="6934200" y="5105400"/>
            <a:ext cx="1981200" cy="646331"/>
          </a:xfrm>
          <a:prstGeom prst="rect">
            <a:avLst/>
          </a:prstGeom>
          <a:noFill/>
        </p:spPr>
        <p:txBody>
          <a:bodyPr wrap="square" rtlCol="0">
            <a:spAutoFit/>
          </a:bodyPr>
          <a:lstStyle/>
          <a:p>
            <a:r>
              <a:rPr lang="en-US" dirty="0" smtClean="0"/>
              <a:t>Authors: Buta &amp; </a:t>
            </a:r>
            <a:r>
              <a:rPr lang="en-US" dirty="0" err="1" smtClean="0"/>
              <a:t>Kopaska</a:t>
            </a:r>
            <a:r>
              <a:rPr lang="en-US" dirty="0" smtClean="0"/>
              <a:t>-Merkel</a:t>
            </a:r>
            <a:endParaRPr lang="en-US" dirty="0"/>
          </a:p>
        </p:txBody>
      </p:sp>
      <p:sp>
        <p:nvSpPr>
          <p:cNvPr id="5" name="TextBox 4"/>
          <p:cNvSpPr txBox="1"/>
          <p:nvPr/>
        </p:nvSpPr>
        <p:spPr>
          <a:xfrm>
            <a:off x="685800" y="5791200"/>
            <a:ext cx="7924800" cy="584776"/>
          </a:xfrm>
          <a:prstGeom prst="rect">
            <a:avLst/>
          </a:prstGeom>
          <a:noFill/>
        </p:spPr>
        <p:txBody>
          <a:bodyPr wrap="square" rtlCol="0">
            <a:spAutoFit/>
          </a:bodyPr>
          <a:lstStyle/>
          <a:p>
            <a:pPr algn="ctr"/>
            <a:r>
              <a:rPr lang="en-US" sz="3200" dirty="0" smtClean="0"/>
              <a:t>How was this done?</a:t>
            </a:r>
            <a:endParaRPr lang="en-US" sz="3200" dirty="0"/>
          </a:p>
        </p:txBody>
      </p:sp>
    </p:spTree>
    <p:extLst>
      <p:ext uri="{BB962C8B-B14F-4D97-AF65-F5344CB8AC3E}">
        <p14:creationId xmlns:p14="http://schemas.microsoft.com/office/powerpoint/2010/main" val="11240274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39638"/>
            <a:ext cx="8247529" cy="6850984"/>
          </a:xfrm>
          <a:prstGeom prst="rect">
            <a:avLst/>
          </a:prstGeom>
        </p:spPr>
      </p:pic>
    </p:spTree>
    <p:extLst>
      <p:ext uri="{BB962C8B-B14F-4D97-AF65-F5344CB8AC3E}">
        <p14:creationId xmlns:p14="http://schemas.microsoft.com/office/powerpoint/2010/main" val="21858882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885" y="-3153"/>
            <a:ext cx="11134165" cy="6850582"/>
          </a:xfrm>
          <a:prstGeom prst="rect">
            <a:avLst/>
          </a:prstGeom>
        </p:spPr>
      </p:pic>
    </p:spTree>
    <p:extLst>
      <p:ext uri="{BB962C8B-B14F-4D97-AF65-F5344CB8AC3E}">
        <p14:creationId xmlns:p14="http://schemas.microsoft.com/office/powerpoint/2010/main" val="39393393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998" y="0"/>
            <a:ext cx="9144000" cy="6858000"/>
          </a:xfrm>
          <a:prstGeom prst="rect">
            <a:avLst/>
          </a:prstGeom>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169224" cy="4351338"/>
          </a:xfrm>
          <a:prstGeom prst="rect">
            <a:avLst/>
          </a:prstGeom>
        </p:spPr>
      </p:pic>
    </p:spTree>
    <p:extLst>
      <p:ext uri="{BB962C8B-B14F-4D97-AF65-F5344CB8AC3E}">
        <p14:creationId xmlns:p14="http://schemas.microsoft.com/office/powerpoint/2010/main" val="37980460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895" y="0"/>
            <a:ext cx="7440705" cy="6889284"/>
          </a:xfrm>
          <a:prstGeom prst="rect">
            <a:avLst/>
          </a:prstGeom>
        </p:spPr>
      </p:pic>
    </p:spTree>
    <p:extLst>
      <p:ext uri="{BB962C8B-B14F-4D97-AF65-F5344CB8AC3E}">
        <p14:creationId xmlns:p14="http://schemas.microsoft.com/office/powerpoint/2010/main" val="9238221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p:spPr>
        <p:txBody>
          <a:bodyPr>
            <a:noAutofit/>
          </a:bodyPr>
          <a:lstStyle/>
          <a:p>
            <a:r>
              <a:rPr lang="en-US" sz="6000" b="1" dirty="0"/>
              <a:t>Future of the </a:t>
            </a:r>
            <a:r>
              <a:rPr lang="en-US" sz="6000" b="1" dirty="0" err="1"/>
              <a:t>Minkin</a:t>
            </a:r>
            <a:r>
              <a:rPr lang="en-US" sz="6000" b="1" dirty="0"/>
              <a:t> site</a:t>
            </a:r>
            <a:endParaRPr lang="en-US" sz="6000" dirty="0"/>
          </a:p>
        </p:txBody>
      </p:sp>
      <p:sp>
        <p:nvSpPr>
          <p:cNvPr id="3" name="Content Placeholder 2"/>
          <p:cNvSpPr>
            <a:spLocks noGrp="1"/>
          </p:cNvSpPr>
          <p:nvPr>
            <p:ph idx="1"/>
          </p:nvPr>
        </p:nvSpPr>
        <p:spPr>
          <a:xfrm>
            <a:off x="457200" y="1951037"/>
            <a:ext cx="8229600" cy="4525963"/>
          </a:xfrm>
        </p:spPr>
        <p:txBody>
          <a:bodyPr/>
          <a:lstStyle/>
          <a:p>
            <a:r>
              <a:rPr lang="en-US" dirty="0"/>
              <a:t>New discoveries</a:t>
            </a:r>
          </a:p>
          <a:p>
            <a:endParaRPr lang="en-US" dirty="0"/>
          </a:p>
          <a:p>
            <a:r>
              <a:rPr lang="en-US" dirty="0"/>
              <a:t> </a:t>
            </a:r>
            <a:r>
              <a:rPr lang="en-US" dirty="0" err="1"/>
              <a:t>McWane</a:t>
            </a:r>
            <a:r>
              <a:rPr lang="en-US" dirty="0"/>
              <a:t> Center holdings online</a:t>
            </a:r>
          </a:p>
          <a:p>
            <a:endParaRPr lang="en-US" dirty="0"/>
          </a:p>
          <a:p>
            <a:r>
              <a:rPr lang="en-US" dirty="0"/>
              <a:t> Scholarly research</a:t>
            </a:r>
          </a:p>
          <a:p>
            <a:endParaRPr lang="en-US" dirty="0"/>
          </a:p>
          <a:p>
            <a:r>
              <a:rPr lang="en-US" dirty="0"/>
              <a:t> More important than ever</a:t>
            </a:r>
          </a:p>
          <a:p>
            <a:endParaRPr lang="en-US" dirty="0"/>
          </a:p>
        </p:txBody>
      </p:sp>
    </p:spTree>
    <p:extLst>
      <p:ext uri="{BB962C8B-B14F-4D97-AF65-F5344CB8AC3E}">
        <p14:creationId xmlns:p14="http://schemas.microsoft.com/office/powerpoint/2010/main" val="24465981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3481" y="2057400"/>
            <a:ext cx="8382000" cy="3539431"/>
          </a:xfrm>
          <a:prstGeom prst="rect">
            <a:avLst/>
          </a:prstGeom>
          <a:noFill/>
        </p:spPr>
        <p:txBody>
          <a:bodyPr wrap="square" rtlCol="0">
            <a:spAutoFit/>
          </a:bodyPr>
          <a:lstStyle/>
          <a:p>
            <a:r>
              <a:rPr lang="en-US" sz="2800" dirty="0" smtClean="0"/>
              <a:t>We would like to thank the Alabama Paleontological Society for its continuous support during the many ups and downs of this project over such a long period of time, and we especially hope you all feel that the book does justice to Steve </a:t>
            </a:r>
            <a:r>
              <a:rPr lang="en-US" sz="2800" dirty="0" err="1" smtClean="0"/>
              <a:t>Minkin’s</a:t>
            </a:r>
            <a:r>
              <a:rPr lang="en-US" sz="2800" dirty="0" smtClean="0"/>
              <a:t> memory, Beth </a:t>
            </a:r>
            <a:r>
              <a:rPr lang="en-US" sz="2800" dirty="0" err="1" smtClean="0"/>
              <a:t>Motherwell’s</a:t>
            </a:r>
            <a:r>
              <a:rPr lang="en-US" sz="2800" dirty="0" smtClean="0"/>
              <a:t> idea, and to our collective experience as an organization with the wonderful trace fossils of Alabama!</a:t>
            </a:r>
            <a:endParaRPr lang="en-US" sz="2800" dirty="0"/>
          </a:p>
        </p:txBody>
      </p:sp>
      <p:sp>
        <p:nvSpPr>
          <p:cNvPr id="2" name="TextBox 1"/>
          <p:cNvSpPr txBox="1"/>
          <p:nvPr/>
        </p:nvSpPr>
        <p:spPr>
          <a:xfrm>
            <a:off x="457200" y="533400"/>
            <a:ext cx="7772400" cy="830997"/>
          </a:xfrm>
          <a:prstGeom prst="rect">
            <a:avLst/>
          </a:prstGeom>
          <a:noFill/>
        </p:spPr>
        <p:txBody>
          <a:bodyPr wrap="square" rtlCol="0">
            <a:spAutoFit/>
          </a:bodyPr>
          <a:lstStyle/>
          <a:p>
            <a:pPr algn="ctr"/>
            <a:r>
              <a:rPr lang="en-US" sz="4800" dirty="0" smtClean="0"/>
              <a:t>Thank You!</a:t>
            </a:r>
            <a:endParaRPr lang="en-US" sz="4800" dirty="0"/>
          </a:p>
        </p:txBody>
      </p:sp>
    </p:spTree>
    <p:extLst>
      <p:ext uri="{BB962C8B-B14F-4D97-AF65-F5344CB8AC3E}">
        <p14:creationId xmlns:p14="http://schemas.microsoft.com/office/powerpoint/2010/main" val="31078554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2667000"/>
            <a:ext cx="8077200" cy="3416320"/>
          </a:xfrm>
          <a:prstGeom prst="rect">
            <a:avLst/>
          </a:prstGeom>
          <a:noFill/>
        </p:spPr>
        <p:txBody>
          <a:bodyPr wrap="square" rtlCol="0">
            <a:spAutoFit/>
          </a:bodyPr>
          <a:lstStyle/>
          <a:p>
            <a:r>
              <a:rPr lang="en-US" b="1" dirty="0"/>
              <a:t>Footprints in Stone Book Reception &amp; Signing - Sept 9th 6-8 PM</a:t>
            </a:r>
            <a:r>
              <a:rPr lang="en-US" dirty="0"/>
              <a:t/>
            </a:r>
            <a:br>
              <a:rPr lang="en-US" dirty="0"/>
            </a:br>
            <a:r>
              <a:rPr lang="en-US" dirty="0"/>
              <a:t/>
            </a:r>
            <a:br>
              <a:rPr lang="en-US" dirty="0"/>
            </a:br>
            <a:r>
              <a:rPr lang="en-US" dirty="0" smtClean="0"/>
              <a:t>“This </a:t>
            </a:r>
            <a:r>
              <a:rPr lang="en-US" dirty="0"/>
              <a:t>long-awaited publication by Ron </a:t>
            </a:r>
            <a:r>
              <a:rPr lang="en-US" dirty="0" err="1"/>
              <a:t>Buta</a:t>
            </a:r>
            <a:r>
              <a:rPr lang="en-US" dirty="0"/>
              <a:t> and David </a:t>
            </a:r>
            <a:r>
              <a:rPr lang="en-US" dirty="0" err="1"/>
              <a:t>Kopaska</a:t>
            </a:r>
            <a:r>
              <a:rPr lang="en-US" dirty="0"/>
              <a:t>-Merkel tells the story of the preservation of the </a:t>
            </a:r>
            <a:r>
              <a:rPr lang="en-US" dirty="0" smtClean="0"/>
              <a:t>Union </a:t>
            </a:r>
            <a:r>
              <a:rPr lang="en-US" dirty="0"/>
              <a:t>Chapel Mine as the Steven C. </a:t>
            </a:r>
            <a:r>
              <a:rPr lang="en-US" dirty="0" err="1"/>
              <a:t>Minkin</a:t>
            </a:r>
            <a:r>
              <a:rPr lang="en-US" dirty="0"/>
              <a:t> Paleozoic Footprint Site. Following a long and suspense-filled campaign by the Alabama Paleontological Society during which it seemed that this priceless Carboniferous track site might be obliterated under the requirements of federal legislation, the site was taken into the State Lands of the Alabama Department of Conservation and Natural Resources in 2004 and has since been available for field trips by schools, university classes, and other natural history-related organizations. Footprints in Stone tells the story of the world’s most prolific Carboniferous </a:t>
            </a:r>
            <a:r>
              <a:rPr lang="en-US" dirty="0" err="1"/>
              <a:t>trackway</a:t>
            </a:r>
            <a:r>
              <a:rPr lang="en-US" dirty="0"/>
              <a:t> site and the people who helped preserve it</a:t>
            </a:r>
            <a:r>
              <a:rPr lang="en-US" dirty="0" smtClean="0"/>
              <a:t>.” – from Museum website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81000"/>
            <a:ext cx="1981200" cy="1992457"/>
          </a:xfrm>
          <a:prstGeom prst="rect">
            <a:avLst/>
          </a:prstGeom>
        </p:spPr>
      </p:pic>
      <p:sp>
        <p:nvSpPr>
          <p:cNvPr id="8" name="TextBox 7"/>
          <p:cNvSpPr txBox="1"/>
          <p:nvPr/>
        </p:nvSpPr>
        <p:spPr>
          <a:xfrm>
            <a:off x="685800" y="152400"/>
            <a:ext cx="7543800" cy="369332"/>
          </a:xfrm>
          <a:prstGeom prst="rect">
            <a:avLst/>
          </a:prstGeom>
          <a:noFill/>
        </p:spPr>
        <p:txBody>
          <a:bodyPr wrap="square" rtlCol="0">
            <a:spAutoFit/>
          </a:bodyPr>
          <a:lstStyle/>
          <a:p>
            <a:pPr algn="ctr"/>
            <a:r>
              <a:rPr lang="en-US" dirty="0" smtClean="0"/>
              <a:t>Announcement</a:t>
            </a:r>
            <a:endParaRPr lang="en-US" dirty="0"/>
          </a:p>
        </p:txBody>
      </p:sp>
      <p:sp>
        <p:nvSpPr>
          <p:cNvPr id="9" name="TextBox 8"/>
          <p:cNvSpPr txBox="1"/>
          <p:nvPr/>
        </p:nvSpPr>
        <p:spPr>
          <a:xfrm>
            <a:off x="2590800" y="685800"/>
            <a:ext cx="6324600" cy="1200329"/>
          </a:xfrm>
          <a:prstGeom prst="rect">
            <a:avLst/>
          </a:prstGeom>
          <a:noFill/>
        </p:spPr>
        <p:txBody>
          <a:bodyPr wrap="square" rtlCol="0">
            <a:spAutoFit/>
          </a:bodyPr>
          <a:lstStyle/>
          <a:p>
            <a:r>
              <a:rPr lang="en-US" b="1" dirty="0"/>
              <a:t>Footprints in Stone Book Reception &amp; </a:t>
            </a:r>
            <a:r>
              <a:rPr lang="en-US" b="1" dirty="0" smtClean="0"/>
              <a:t>Signing</a:t>
            </a:r>
          </a:p>
          <a:p>
            <a:r>
              <a:rPr lang="en-US" b="1" dirty="0" smtClean="0"/>
              <a:t>Location: Smith Hall, Alabama Museum of Natural History</a:t>
            </a:r>
            <a:endParaRPr lang="en-US" b="1" dirty="0"/>
          </a:p>
          <a:p>
            <a:r>
              <a:rPr lang="en-US" b="1" dirty="0" smtClean="0"/>
              <a:t>Date: Sept 9</a:t>
            </a:r>
            <a:r>
              <a:rPr lang="en-US" b="1" baseline="30000" dirty="0" smtClean="0"/>
              <a:t>th</a:t>
            </a:r>
            <a:r>
              <a:rPr lang="en-US" b="1" dirty="0" smtClean="0"/>
              <a:t>, 2016</a:t>
            </a:r>
          </a:p>
          <a:p>
            <a:r>
              <a:rPr lang="en-US" b="1" dirty="0" smtClean="0"/>
              <a:t>Time: </a:t>
            </a:r>
            <a:r>
              <a:rPr lang="en-US" b="1" dirty="0"/>
              <a:t>6-8 </a:t>
            </a:r>
            <a:r>
              <a:rPr lang="en-US" b="1" dirty="0" smtClean="0"/>
              <a:t>PM</a:t>
            </a:r>
            <a:endParaRPr lang="en-US" dirty="0"/>
          </a:p>
        </p:txBody>
      </p:sp>
    </p:spTree>
    <p:extLst>
      <p:ext uri="{BB962C8B-B14F-4D97-AF65-F5344CB8AC3E}">
        <p14:creationId xmlns:p14="http://schemas.microsoft.com/office/powerpoint/2010/main" val="23867350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0035" y="228600"/>
            <a:ext cx="8382000" cy="369332"/>
          </a:xfrm>
          <a:prstGeom prst="rect">
            <a:avLst/>
          </a:prstGeom>
          <a:noFill/>
        </p:spPr>
        <p:txBody>
          <a:bodyPr wrap="square" rtlCol="0">
            <a:spAutoFit/>
          </a:bodyPr>
          <a:lstStyle/>
          <a:p>
            <a:pPr algn="ctr"/>
            <a:r>
              <a:rPr lang="en-US" dirty="0" smtClean="0"/>
              <a:t>Timeline</a:t>
            </a:r>
            <a:endParaRPr lang="en-US" dirty="0"/>
          </a:p>
        </p:txBody>
      </p:sp>
      <p:sp>
        <p:nvSpPr>
          <p:cNvPr id="6" name="TextBox 5"/>
          <p:cNvSpPr txBox="1"/>
          <p:nvPr/>
        </p:nvSpPr>
        <p:spPr>
          <a:xfrm>
            <a:off x="304800" y="767477"/>
            <a:ext cx="8534400" cy="3693319"/>
          </a:xfrm>
          <a:prstGeom prst="rect">
            <a:avLst/>
          </a:prstGeom>
          <a:noFill/>
        </p:spPr>
        <p:txBody>
          <a:bodyPr wrap="square" rtlCol="0">
            <a:spAutoFit/>
          </a:bodyPr>
          <a:lstStyle/>
          <a:p>
            <a:r>
              <a:rPr lang="en-US" dirty="0" smtClean="0">
                <a:solidFill>
                  <a:srgbClr val="FF0000"/>
                </a:solidFill>
              </a:rPr>
              <a:t>February 22, 2008</a:t>
            </a:r>
            <a:r>
              <a:rPr lang="en-US" dirty="0" smtClean="0"/>
              <a:t>: Prescott has meeting of APS officers and members at his house in Birmingham to discuss the project. </a:t>
            </a:r>
            <a:r>
              <a:rPr lang="en-US" dirty="0"/>
              <a:t>Ron </a:t>
            </a:r>
            <a:r>
              <a:rPr lang="en-US" dirty="0" smtClean="0"/>
              <a:t>Buta brings </a:t>
            </a:r>
            <a:r>
              <a:rPr lang="en-US" dirty="0"/>
              <a:t>to the meeting a </a:t>
            </a:r>
            <a:r>
              <a:rPr lang="en-US" dirty="0">
                <a:solidFill>
                  <a:srgbClr val="0000FF"/>
                </a:solidFill>
              </a:rPr>
              <a:t>proposed outline </a:t>
            </a:r>
            <a:r>
              <a:rPr lang="en-US" dirty="0"/>
              <a:t>for the </a:t>
            </a:r>
            <a:r>
              <a:rPr lang="en-US" dirty="0" smtClean="0"/>
              <a:t>book. After the meeting, Beth emails Prescott with this comment:</a:t>
            </a:r>
          </a:p>
          <a:p>
            <a:endParaRPr lang="en-US" dirty="0"/>
          </a:p>
          <a:p>
            <a:r>
              <a:rPr lang="en-US" dirty="0" smtClean="0"/>
              <a:t>“</a:t>
            </a:r>
            <a:r>
              <a:rPr lang="en-US" dirty="0"/>
              <a:t>I believe </a:t>
            </a:r>
            <a:r>
              <a:rPr lang="en-US" dirty="0" smtClean="0"/>
              <a:t>[the proposed book]will </a:t>
            </a:r>
            <a:r>
              <a:rPr lang="en-US" dirty="0"/>
              <a:t>be a great asset for our state for many decades afterward. It will, of course, </a:t>
            </a:r>
            <a:r>
              <a:rPr lang="en-US" dirty="0">
                <a:solidFill>
                  <a:srgbClr val="0000FF"/>
                </a:solidFill>
              </a:rPr>
              <a:t>be a lot of work to produce for those involved </a:t>
            </a:r>
            <a:r>
              <a:rPr lang="en-US" dirty="0"/>
              <a:t>but I believe the rewards in possibilities and satisfaction will be well worth the efforts of all. </a:t>
            </a:r>
            <a:r>
              <a:rPr lang="en-US" dirty="0" smtClean="0"/>
              <a:t>“</a:t>
            </a:r>
          </a:p>
          <a:p>
            <a:endParaRPr lang="en-US" dirty="0" smtClean="0"/>
          </a:p>
          <a:p>
            <a:endParaRPr lang="en-US" dirty="0"/>
          </a:p>
          <a:p>
            <a:r>
              <a:rPr lang="en-US" dirty="0" smtClean="0">
                <a:solidFill>
                  <a:srgbClr val="FF0000"/>
                </a:solidFill>
              </a:rPr>
              <a:t>February 23, 2008</a:t>
            </a:r>
            <a:r>
              <a:rPr lang="en-US" dirty="0" smtClean="0"/>
              <a:t>: Prescott asks Jim Griggs, director of the State Lands Division of the DCNR and owner of the fossil site, if the proposed book was okay with him. Prescott tells him </a:t>
            </a:r>
            <a:r>
              <a:rPr lang="en-US" dirty="0" smtClean="0">
                <a:solidFill>
                  <a:srgbClr val="0000FF"/>
                </a:solidFill>
              </a:rPr>
              <a:t>“Ron </a:t>
            </a:r>
            <a:r>
              <a:rPr lang="en-US" dirty="0">
                <a:solidFill>
                  <a:srgbClr val="0000FF"/>
                </a:solidFill>
              </a:rPr>
              <a:t>Buta and I would probably do most of the writing</a:t>
            </a:r>
            <a:r>
              <a:rPr lang="en-US" dirty="0" smtClean="0">
                <a:solidFill>
                  <a:srgbClr val="0000FF"/>
                </a:solidFill>
              </a:rPr>
              <a:t>.” </a:t>
            </a:r>
            <a:r>
              <a:rPr lang="en-US" dirty="0" smtClean="0"/>
              <a:t>Jim agrees that the project would be very worthwhile.  </a:t>
            </a:r>
            <a:endParaRPr lang="en-US" dirty="0"/>
          </a:p>
        </p:txBody>
      </p:sp>
      <p:pic>
        <p:nvPicPr>
          <p:cNvPr id="2" name="Picture 1" descr="fig13.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2800" y="4648200"/>
            <a:ext cx="2288613" cy="1692946"/>
          </a:xfrm>
          <a:prstGeom prst="rect">
            <a:avLst/>
          </a:prstGeom>
        </p:spPr>
      </p:pic>
      <p:sp>
        <p:nvSpPr>
          <p:cNvPr id="3" name="TextBox 2"/>
          <p:cNvSpPr txBox="1"/>
          <p:nvPr/>
        </p:nvSpPr>
        <p:spPr>
          <a:xfrm>
            <a:off x="5867400" y="5334000"/>
            <a:ext cx="1752600" cy="369332"/>
          </a:xfrm>
          <a:prstGeom prst="rect">
            <a:avLst/>
          </a:prstGeom>
          <a:noFill/>
        </p:spPr>
        <p:txBody>
          <a:bodyPr wrap="square" rtlCol="0">
            <a:spAutoFit/>
          </a:bodyPr>
          <a:lstStyle/>
          <a:p>
            <a:r>
              <a:rPr lang="en-US" dirty="0" smtClean="0"/>
              <a:t>Jim Griggs</a:t>
            </a:r>
            <a:endParaRPr lang="en-US" dirty="0"/>
          </a:p>
        </p:txBody>
      </p:sp>
    </p:spTree>
    <p:extLst>
      <p:ext uri="{BB962C8B-B14F-4D97-AF65-F5344CB8AC3E}">
        <p14:creationId xmlns:p14="http://schemas.microsoft.com/office/powerpoint/2010/main" val="20357266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04800"/>
            <a:ext cx="8382000" cy="4801315"/>
          </a:xfrm>
          <a:prstGeom prst="rect">
            <a:avLst/>
          </a:prstGeom>
          <a:noFill/>
        </p:spPr>
        <p:txBody>
          <a:bodyPr wrap="square" rtlCol="0">
            <a:spAutoFit/>
          </a:bodyPr>
          <a:lstStyle/>
          <a:p>
            <a:r>
              <a:rPr lang="en-US" dirty="0" smtClean="0">
                <a:solidFill>
                  <a:srgbClr val="FF0000"/>
                </a:solidFill>
              </a:rPr>
              <a:t>March 4, 2008</a:t>
            </a:r>
            <a:r>
              <a:rPr lang="en-US" dirty="0" smtClean="0"/>
              <a:t>: To get started, Beth suggested that we submit a proposed table of contents and an example chapter or two. Ron emails Prescott:</a:t>
            </a:r>
          </a:p>
          <a:p>
            <a:endParaRPr lang="en-US" dirty="0"/>
          </a:p>
          <a:p>
            <a:r>
              <a:rPr lang="en-US" dirty="0" smtClean="0"/>
              <a:t>“I </a:t>
            </a:r>
            <a:r>
              <a:rPr lang="en-US" dirty="0"/>
              <a:t>am thinking that as one of these </a:t>
            </a:r>
            <a:r>
              <a:rPr lang="en-US" dirty="0" smtClean="0"/>
              <a:t>preliminary chapters</a:t>
            </a:r>
            <a:r>
              <a:rPr lang="en-US" dirty="0"/>
              <a:t>, we could test the idea of including an astronomical </a:t>
            </a:r>
            <a:r>
              <a:rPr lang="en-US" dirty="0" smtClean="0"/>
              <a:t>context…. This would allow </a:t>
            </a:r>
            <a:r>
              <a:rPr lang="en-US" dirty="0"/>
              <a:t>us to </a:t>
            </a:r>
            <a:r>
              <a:rPr lang="en-US" dirty="0">
                <a:solidFill>
                  <a:srgbClr val="0000FF"/>
                </a:solidFill>
              </a:rPr>
              <a:t>put the 310 million year age of the fossils into a </a:t>
            </a:r>
            <a:r>
              <a:rPr lang="en-US" dirty="0" smtClean="0">
                <a:solidFill>
                  <a:srgbClr val="0000FF"/>
                </a:solidFill>
              </a:rPr>
              <a:t>cosmic context</a:t>
            </a:r>
            <a:r>
              <a:rPr lang="en-US" dirty="0"/>
              <a:t>, and is not something that is often done in books </a:t>
            </a:r>
            <a:r>
              <a:rPr lang="en-US" dirty="0" smtClean="0"/>
              <a:t>of this </a:t>
            </a:r>
            <a:r>
              <a:rPr lang="en-US" dirty="0"/>
              <a:t>nature</a:t>
            </a:r>
            <a:r>
              <a:rPr lang="en-US" dirty="0" smtClean="0"/>
              <a:t>.” In response, Prescott says: “I </a:t>
            </a:r>
            <a:r>
              <a:rPr lang="en-US" dirty="0"/>
              <a:t>like the idea of the astronomical angle - it would add a </a:t>
            </a:r>
            <a:r>
              <a:rPr lang="en-US" dirty="0" smtClean="0"/>
              <a:t>neat dimension </a:t>
            </a:r>
            <a:r>
              <a:rPr lang="en-US" dirty="0"/>
              <a:t>to the book</a:t>
            </a:r>
            <a:r>
              <a:rPr lang="en-US" dirty="0" smtClean="0"/>
              <a:t>.”</a:t>
            </a:r>
          </a:p>
          <a:p>
            <a:endParaRPr lang="en-US" dirty="0"/>
          </a:p>
          <a:p>
            <a:r>
              <a:rPr lang="en-US" dirty="0" smtClean="0">
                <a:solidFill>
                  <a:srgbClr val="FF0000"/>
                </a:solidFill>
              </a:rPr>
              <a:t>March 22, 2008</a:t>
            </a:r>
            <a:r>
              <a:rPr lang="en-US" dirty="0" smtClean="0"/>
              <a:t>: By this time, Prescott and Ron are starting to have second thoughts about being the authors of the proposed book. They are not sure if they will have the time for it. Prescott proposes idea of seeking a </a:t>
            </a:r>
            <a:r>
              <a:rPr lang="en-US" dirty="0" smtClean="0">
                <a:solidFill>
                  <a:srgbClr val="0000FF"/>
                </a:solidFill>
              </a:rPr>
              <a:t>local professional writer </a:t>
            </a:r>
            <a:r>
              <a:rPr lang="en-US" dirty="0" smtClean="0"/>
              <a:t>to do the book.</a:t>
            </a:r>
          </a:p>
          <a:p>
            <a:r>
              <a:rPr lang="en-US" dirty="0" smtClean="0"/>
              <a:t>Believes that someone with </a:t>
            </a:r>
            <a:r>
              <a:rPr lang="en-US" dirty="0" smtClean="0">
                <a:solidFill>
                  <a:srgbClr val="0000FF"/>
                </a:solidFill>
              </a:rPr>
              <a:t>name-drawing power </a:t>
            </a:r>
            <a:r>
              <a:rPr lang="en-US" dirty="0" smtClean="0"/>
              <a:t>would enhance sales of the book.</a:t>
            </a:r>
          </a:p>
          <a:p>
            <a:endParaRPr lang="en-US" dirty="0"/>
          </a:p>
          <a:p>
            <a:r>
              <a:rPr lang="en-US" dirty="0" smtClean="0"/>
              <a:t>Possibilities considered:</a:t>
            </a:r>
          </a:p>
          <a:p>
            <a:endParaRPr lang="en-US" dirty="0"/>
          </a:p>
          <a:p>
            <a:r>
              <a:rPr lang="en-US" dirty="0" smtClean="0">
                <a:solidFill>
                  <a:srgbClr val="0000FF"/>
                </a:solidFill>
              </a:rPr>
              <a:t>Homer Hickam </a:t>
            </a:r>
            <a:r>
              <a:rPr lang="en-US" dirty="0" smtClean="0"/>
              <a:t>– famed author of </a:t>
            </a:r>
            <a:r>
              <a:rPr lang="en-US" dirty="0" smtClean="0">
                <a:solidFill>
                  <a:srgbClr val="FF0000"/>
                </a:solidFill>
              </a:rPr>
              <a:t>Rocket Boys</a:t>
            </a:r>
            <a:r>
              <a:rPr lang="en-US" dirty="0" smtClean="0"/>
              <a:t>, and also a 2006 visitor to the UCM site</a:t>
            </a:r>
          </a:p>
        </p:txBody>
      </p:sp>
      <p:pic>
        <p:nvPicPr>
          <p:cNvPr id="2" name="Picture 1" descr="homer-hicka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5029200"/>
            <a:ext cx="1371600" cy="1700784"/>
          </a:xfrm>
          <a:prstGeom prst="rect">
            <a:avLst/>
          </a:prstGeom>
        </p:spPr>
      </p:pic>
      <p:sp>
        <p:nvSpPr>
          <p:cNvPr id="3" name="TextBox 2"/>
          <p:cNvSpPr txBox="1"/>
          <p:nvPr/>
        </p:nvSpPr>
        <p:spPr>
          <a:xfrm>
            <a:off x="2133600" y="5334000"/>
            <a:ext cx="6248400" cy="646331"/>
          </a:xfrm>
          <a:prstGeom prst="rect">
            <a:avLst/>
          </a:prstGeom>
          <a:noFill/>
        </p:spPr>
        <p:txBody>
          <a:bodyPr wrap="square" rtlCol="0">
            <a:spAutoFit/>
          </a:bodyPr>
          <a:lstStyle/>
          <a:p>
            <a:r>
              <a:rPr lang="en-US" dirty="0" smtClean="0"/>
              <a:t>Although strongly interested in paleontology, Homer tells Prescott he can’t really take on the task at that time.</a:t>
            </a:r>
            <a:endParaRPr lang="en-US" dirty="0"/>
          </a:p>
        </p:txBody>
      </p:sp>
    </p:spTree>
    <p:extLst>
      <p:ext uri="{BB962C8B-B14F-4D97-AF65-F5344CB8AC3E}">
        <p14:creationId xmlns:p14="http://schemas.microsoft.com/office/powerpoint/2010/main" val="1990983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04800"/>
            <a:ext cx="8382000" cy="2031325"/>
          </a:xfrm>
          <a:prstGeom prst="rect">
            <a:avLst/>
          </a:prstGeom>
          <a:noFill/>
        </p:spPr>
        <p:txBody>
          <a:bodyPr wrap="square" rtlCol="0">
            <a:spAutoFit/>
          </a:bodyPr>
          <a:lstStyle/>
          <a:p>
            <a:r>
              <a:rPr lang="en-US" dirty="0" smtClean="0"/>
              <a:t>Other possibilities considered:</a:t>
            </a:r>
          </a:p>
          <a:p>
            <a:endParaRPr lang="en-US" dirty="0"/>
          </a:p>
          <a:p>
            <a:r>
              <a:rPr lang="en-US" dirty="0" smtClean="0">
                <a:solidFill>
                  <a:srgbClr val="0000FF"/>
                </a:solidFill>
              </a:rPr>
              <a:t>Thomas Spencer </a:t>
            </a:r>
            <a:r>
              <a:rPr lang="en-US" dirty="0" smtClean="0"/>
              <a:t>– wrote first article about Track Meet 1 in </a:t>
            </a:r>
            <a:r>
              <a:rPr lang="en-US" dirty="0" err="1" smtClean="0"/>
              <a:t>Bhm</a:t>
            </a:r>
            <a:r>
              <a:rPr lang="en-US" dirty="0" smtClean="0"/>
              <a:t> News (declined)</a:t>
            </a:r>
          </a:p>
          <a:p>
            <a:r>
              <a:rPr lang="en-US" dirty="0" smtClean="0">
                <a:solidFill>
                  <a:srgbClr val="0000FF"/>
                </a:solidFill>
              </a:rPr>
              <a:t>Kent Faulk </a:t>
            </a:r>
            <a:r>
              <a:rPr lang="en-US" dirty="0" smtClean="0"/>
              <a:t>– wrote another article for the </a:t>
            </a:r>
            <a:r>
              <a:rPr lang="en-US" dirty="0" err="1" smtClean="0"/>
              <a:t>Bhm</a:t>
            </a:r>
            <a:r>
              <a:rPr lang="en-US" dirty="0" smtClean="0"/>
              <a:t> News</a:t>
            </a:r>
          </a:p>
          <a:p>
            <a:r>
              <a:rPr lang="en-US" dirty="0" smtClean="0">
                <a:solidFill>
                  <a:srgbClr val="0000FF"/>
                </a:solidFill>
              </a:rPr>
              <a:t>Roger Reid </a:t>
            </a:r>
            <a:r>
              <a:rPr lang="en-US" dirty="0" smtClean="0"/>
              <a:t>– excellent writer for Discovering Alabama TV show</a:t>
            </a:r>
          </a:p>
          <a:p>
            <a:endParaRPr lang="en-US" dirty="0"/>
          </a:p>
          <a:p>
            <a:r>
              <a:rPr lang="en-US" dirty="0" smtClean="0">
                <a:solidFill>
                  <a:srgbClr val="FF0000"/>
                </a:solidFill>
              </a:rPr>
              <a:t>May 16, 2008</a:t>
            </a:r>
            <a:r>
              <a:rPr lang="en-US" dirty="0" smtClean="0"/>
              <a:t>: Of these, </a:t>
            </a:r>
            <a:r>
              <a:rPr lang="en-US" dirty="0" smtClean="0">
                <a:solidFill>
                  <a:srgbClr val="FF0000"/>
                </a:solidFill>
              </a:rPr>
              <a:t>Roger </a:t>
            </a:r>
            <a:r>
              <a:rPr lang="en-US" dirty="0">
                <a:solidFill>
                  <a:srgbClr val="FF0000"/>
                </a:solidFill>
              </a:rPr>
              <a:t>R</a:t>
            </a:r>
            <a:r>
              <a:rPr lang="en-US" dirty="0" smtClean="0">
                <a:solidFill>
                  <a:srgbClr val="FF0000"/>
                </a:solidFill>
              </a:rPr>
              <a:t>eid </a:t>
            </a:r>
            <a:r>
              <a:rPr lang="en-US" dirty="0" smtClean="0"/>
              <a:t>agrees to write the book.</a:t>
            </a:r>
            <a:endParaRPr lang="en-US" dirty="0"/>
          </a:p>
        </p:txBody>
      </p:sp>
      <p:pic>
        <p:nvPicPr>
          <p:cNvPr id="2" name="Picture 1" descr="re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2743200"/>
            <a:ext cx="2895600" cy="2667000"/>
          </a:xfrm>
          <a:prstGeom prst="rect">
            <a:avLst/>
          </a:prstGeom>
        </p:spPr>
      </p:pic>
      <p:sp>
        <p:nvSpPr>
          <p:cNvPr id="3" name="TextBox 2"/>
          <p:cNvSpPr txBox="1"/>
          <p:nvPr/>
        </p:nvSpPr>
        <p:spPr>
          <a:xfrm>
            <a:off x="457200" y="5715000"/>
            <a:ext cx="8077200" cy="923330"/>
          </a:xfrm>
          <a:prstGeom prst="rect">
            <a:avLst/>
          </a:prstGeom>
          <a:noFill/>
        </p:spPr>
        <p:txBody>
          <a:bodyPr wrap="square" rtlCol="0">
            <a:spAutoFit/>
          </a:bodyPr>
          <a:lstStyle/>
          <a:p>
            <a:r>
              <a:rPr lang="en-US" dirty="0" smtClean="0"/>
              <a:t>However, Roger also has time constraints and focuses on writing a young person’s novel about the </a:t>
            </a:r>
            <a:r>
              <a:rPr lang="en-US" dirty="0" err="1" smtClean="0"/>
              <a:t>Minkin</a:t>
            </a:r>
            <a:r>
              <a:rPr lang="en-US" dirty="0" smtClean="0"/>
              <a:t> site.  This charming novel, called </a:t>
            </a:r>
            <a:r>
              <a:rPr lang="en-US" dirty="0" smtClean="0">
                <a:solidFill>
                  <a:srgbClr val="FF0000"/>
                </a:solidFill>
              </a:rPr>
              <a:t>Time</a:t>
            </a:r>
            <a:r>
              <a:rPr lang="en-US" dirty="0" smtClean="0"/>
              <a:t>, was published in January 2011.</a:t>
            </a:r>
            <a:endParaRPr lang="en-US" dirty="0"/>
          </a:p>
        </p:txBody>
      </p:sp>
    </p:spTree>
    <p:extLst>
      <p:ext uri="{BB962C8B-B14F-4D97-AF65-F5344CB8AC3E}">
        <p14:creationId xmlns:p14="http://schemas.microsoft.com/office/powerpoint/2010/main" val="37991998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228600"/>
            <a:ext cx="8686800" cy="5355313"/>
          </a:xfrm>
          <a:prstGeom prst="rect">
            <a:avLst/>
          </a:prstGeom>
          <a:noFill/>
        </p:spPr>
        <p:txBody>
          <a:bodyPr wrap="square" rtlCol="0">
            <a:spAutoFit/>
          </a:bodyPr>
          <a:lstStyle/>
          <a:p>
            <a:r>
              <a:rPr lang="en-US" dirty="0" smtClean="0">
                <a:solidFill>
                  <a:srgbClr val="FF0000"/>
                </a:solidFill>
              </a:rPr>
              <a:t>August 9, 2009</a:t>
            </a:r>
            <a:r>
              <a:rPr lang="en-US" dirty="0" smtClean="0"/>
              <a:t>: More than a year goes by, and Ron and Prescott acknowledge that no progress has been made on the “distillation” book.  </a:t>
            </a:r>
          </a:p>
          <a:p>
            <a:endParaRPr lang="en-US" dirty="0"/>
          </a:p>
          <a:p>
            <a:r>
              <a:rPr lang="en-US" dirty="0" smtClean="0"/>
              <a:t>They propose to Beth that we consider asking </a:t>
            </a:r>
            <a:r>
              <a:rPr lang="en-US" dirty="0" smtClean="0">
                <a:solidFill>
                  <a:srgbClr val="0000FF"/>
                </a:solidFill>
              </a:rPr>
              <a:t>Dr.</a:t>
            </a:r>
            <a:r>
              <a:rPr lang="en-US" dirty="0" smtClean="0"/>
              <a:t> </a:t>
            </a:r>
            <a:r>
              <a:rPr lang="en-US" dirty="0" smtClean="0">
                <a:solidFill>
                  <a:srgbClr val="0000FF"/>
                </a:solidFill>
              </a:rPr>
              <a:t>David C. </a:t>
            </a:r>
            <a:r>
              <a:rPr lang="en-US" dirty="0" err="1" smtClean="0">
                <a:solidFill>
                  <a:srgbClr val="0000FF"/>
                </a:solidFill>
              </a:rPr>
              <a:t>Kopaska</a:t>
            </a:r>
            <a:r>
              <a:rPr lang="en-US" dirty="0" smtClean="0">
                <a:solidFill>
                  <a:srgbClr val="0000FF"/>
                </a:solidFill>
              </a:rPr>
              <a:t>-Merkel</a:t>
            </a:r>
            <a:r>
              <a:rPr lang="en-US" dirty="0" smtClean="0"/>
              <a:t>, Geological Survey of Alabama, to take the lead on writing the book. David brought numerous skills to the project:</a:t>
            </a:r>
          </a:p>
          <a:p>
            <a:endParaRPr lang="en-US" dirty="0"/>
          </a:p>
          <a:p>
            <a:pPr marL="285750" indent="-285750">
              <a:buFontTx/>
              <a:buChar char="-"/>
            </a:pPr>
            <a:r>
              <a:rPr lang="en-US" dirty="0" smtClean="0"/>
              <a:t>experienced writer of poetry</a:t>
            </a:r>
          </a:p>
          <a:p>
            <a:pPr marL="285750" indent="-285750">
              <a:buFontTx/>
              <a:buChar char="-"/>
            </a:pPr>
            <a:r>
              <a:rPr lang="en-US" dirty="0"/>
              <a:t>s</a:t>
            </a:r>
            <a:r>
              <a:rPr lang="en-US" dirty="0" smtClean="0"/>
              <a:t>cience-inclined author who had previously written human interest stories and short novels</a:t>
            </a:r>
          </a:p>
          <a:p>
            <a:pPr marL="285750" indent="-285750">
              <a:buFontTx/>
              <a:buChar char="-"/>
            </a:pPr>
            <a:r>
              <a:rPr lang="en-US" dirty="0"/>
              <a:t>p</a:t>
            </a:r>
            <a:r>
              <a:rPr lang="en-US" dirty="0" smtClean="0"/>
              <a:t>rofessional geologist/paleontologist</a:t>
            </a:r>
          </a:p>
          <a:p>
            <a:pPr marL="285750" indent="-285750">
              <a:buFontTx/>
              <a:buChar char="-"/>
            </a:pPr>
            <a:r>
              <a:rPr lang="en-US" dirty="0" smtClean="0"/>
              <a:t>intimate knowledge of the project</a:t>
            </a:r>
          </a:p>
          <a:p>
            <a:endParaRPr lang="en-US" dirty="0"/>
          </a:p>
          <a:p>
            <a:r>
              <a:rPr lang="en-US" dirty="0" smtClean="0"/>
              <a:t>In an email to Beth, Ron wrote that David “knows writing well and is probably the best writer who is already a part of our group.”</a:t>
            </a:r>
          </a:p>
          <a:p>
            <a:endParaRPr lang="en-US" dirty="0"/>
          </a:p>
          <a:p>
            <a:r>
              <a:rPr lang="en-US" dirty="0" smtClean="0">
                <a:solidFill>
                  <a:srgbClr val="FF0000"/>
                </a:solidFill>
              </a:rPr>
              <a:t>August 10, 2009</a:t>
            </a:r>
            <a:r>
              <a:rPr lang="en-US" dirty="0" smtClean="0"/>
              <a:t>: David enthusiastically agrees to write the book, but feels his time constraints would necessitate having a coauthor. Ron offers to be that coauthor, in part because Ron has a sabbatical period coming up in spring 2010.</a:t>
            </a:r>
            <a:endParaRPr lang="en-US" dirty="0"/>
          </a:p>
        </p:txBody>
      </p:sp>
    </p:spTree>
    <p:extLst>
      <p:ext uri="{BB962C8B-B14F-4D97-AF65-F5344CB8AC3E}">
        <p14:creationId xmlns:p14="http://schemas.microsoft.com/office/powerpoint/2010/main" val="17062902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81000"/>
            <a:ext cx="8382000" cy="4985981"/>
          </a:xfrm>
          <a:prstGeom prst="rect">
            <a:avLst/>
          </a:prstGeom>
          <a:noFill/>
        </p:spPr>
        <p:txBody>
          <a:bodyPr wrap="square" rtlCol="0">
            <a:spAutoFit/>
          </a:bodyPr>
          <a:lstStyle/>
          <a:p>
            <a:r>
              <a:rPr lang="en-US" dirty="0" smtClean="0">
                <a:solidFill>
                  <a:srgbClr val="FF0000"/>
                </a:solidFill>
              </a:rPr>
              <a:t>This match-up obviously worked!  </a:t>
            </a:r>
            <a:r>
              <a:rPr lang="en-US" dirty="0" smtClean="0"/>
              <a:t>Here is what we brought together to the project:</a:t>
            </a:r>
          </a:p>
          <a:p>
            <a:endParaRPr lang="en-US" dirty="0" smtClean="0"/>
          </a:p>
          <a:p>
            <a:r>
              <a:rPr lang="en-US" dirty="0" smtClean="0"/>
              <a:t>-both had intimate knowledge of virtually all aspects of the project</a:t>
            </a:r>
            <a:endParaRPr lang="en-US" dirty="0"/>
          </a:p>
          <a:p>
            <a:r>
              <a:rPr lang="en-US" dirty="0" smtClean="0"/>
              <a:t>-both working scientists in academic settings</a:t>
            </a:r>
          </a:p>
          <a:p>
            <a:r>
              <a:rPr lang="en-US" dirty="0"/>
              <a:t>-both experienced in scientific and public </a:t>
            </a:r>
            <a:r>
              <a:rPr lang="en-US" dirty="0" smtClean="0"/>
              <a:t>writing</a:t>
            </a:r>
          </a:p>
          <a:p>
            <a:r>
              <a:rPr lang="en-US" dirty="0" smtClean="0"/>
              <a:t>-although not a geologist, by 2009 Ron had 12 years experience in  amateur paleontology</a:t>
            </a:r>
          </a:p>
          <a:p>
            <a:r>
              <a:rPr lang="en-US" dirty="0" smtClean="0"/>
              <a:t>-both committed to public outreach</a:t>
            </a:r>
          </a:p>
          <a:p>
            <a:r>
              <a:rPr lang="en-US" dirty="0" smtClean="0"/>
              <a:t>-both realistic about what it was going to take to convert a “pipe dream” into reality</a:t>
            </a:r>
          </a:p>
          <a:p>
            <a:endParaRPr lang="en-US" dirty="0" smtClean="0"/>
          </a:p>
          <a:p>
            <a:endParaRPr lang="en-US" dirty="0"/>
          </a:p>
          <a:p>
            <a:pPr algn="ctr"/>
            <a:r>
              <a:rPr lang="en-US" sz="4000" dirty="0" smtClean="0"/>
              <a:t>Commitment and perseverance were the only way the project would ever see the light of day!</a:t>
            </a:r>
            <a:endParaRPr lang="en-US" sz="4000" dirty="0"/>
          </a:p>
        </p:txBody>
      </p:sp>
    </p:spTree>
    <p:extLst>
      <p:ext uri="{BB962C8B-B14F-4D97-AF65-F5344CB8AC3E}">
        <p14:creationId xmlns:p14="http://schemas.microsoft.com/office/powerpoint/2010/main" val="22775543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7219</TotalTime>
  <Words>3007</Words>
  <Application>Microsoft Office PowerPoint</Application>
  <PresentationFormat>On-screen Show (4:3)</PresentationFormat>
  <Paragraphs>226</Paragraphs>
  <Slides>46</Slides>
  <Notes>0</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of the Minkin site</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crockerbuta</dc:creator>
  <cp:lastModifiedBy>crockerbuta</cp:lastModifiedBy>
  <cp:revision>121</cp:revision>
  <dcterms:created xsi:type="dcterms:W3CDTF">2016-07-26T22:31:52Z</dcterms:created>
  <dcterms:modified xsi:type="dcterms:W3CDTF">2016-08-02T12:23:11Z</dcterms:modified>
</cp:coreProperties>
</file>